
<file path=[Content_Types].xml><?xml version="1.0" encoding="utf-8"?>
<Types xmlns="http://schemas.openxmlformats.org/package/2006/content-types">
  <Default Extension="2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343" r:id="rId3"/>
    <p:sldId id="258" r:id="rId4"/>
    <p:sldId id="261" r:id="rId5"/>
    <p:sldId id="268" r:id="rId6"/>
    <p:sldId id="340" r:id="rId7"/>
    <p:sldId id="267" r:id="rId8"/>
    <p:sldId id="341" r:id="rId9"/>
    <p:sldId id="270" r:id="rId10"/>
    <p:sldId id="271" r:id="rId11"/>
    <p:sldId id="339" r:id="rId12"/>
    <p:sldId id="276" r:id="rId13"/>
    <p:sldId id="329" r:id="rId14"/>
    <p:sldId id="330" r:id="rId15"/>
    <p:sldId id="334" r:id="rId16"/>
    <p:sldId id="331" r:id="rId17"/>
    <p:sldId id="344" r:id="rId18"/>
    <p:sldId id="345" r:id="rId19"/>
    <p:sldId id="282" r:id="rId20"/>
    <p:sldId id="34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C3862A-E99D-6487-6FF6-FF1A4D961A3A}" name="Julie Van De Wege" initials="JVDW" userId="S::jvandewege@greencountryworks.org::2f3ce337-a76b-4f0a-bc18-6cc334cac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831BE-CE79-42D6-A942-AC0420353723}" v="1" dt="2022-07-28T16:17:09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5828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Van De Wege" userId="2f3ce337-a76b-4f0a-bc18-6cc334caca16" providerId="ADAL" clId="{A4A831BE-CE79-42D6-A942-AC0420353723}"/>
    <pc:docChg chg="custSel modSld">
      <pc:chgData name="Julie Van De Wege" userId="2f3ce337-a76b-4f0a-bc18-6cc334caca16" providerId="ADAL" clId="{A4A831BE-CE79-42D6-A942-AC0420353723}" dt="2022-07-28T20:52:52.842" v="55" actId="6549"/>
      <pc:docMkLst>
        <pc:docMk/>
      </pc:docMkLst>
      <pc:sldChg chg="modSp mod">
        <pc:chgData name="Julie Van De Wege" userId="2f3ce337-a76b-4f0a-bc18-6cc334caca16" providerId="ADAL" clId="{A4A831BE-CE79-42D6-A942-AC0420353723}" dt="2022-07-28T20:51:46.006" v="54" actId="20577"/>
        <pc:sldMkLst>
          <pc:docMk/>
          <pc:sldMk cId="3253688263" sldId="257"/>
        </pc:sldMkLst>
        <pc:spChg chg="mod">
          <ac:chgData name="Julie Van De Wege" userId="2f3ce337-a76b-4f0a-bc18-6cc334caca16" providerId="ADAL" clId="{A4A831BE-CE79-42D6-A942-AC0420353723}" dt="2022-07-28T20:51:46.006" v="54" actId="20577"/>
          <ac:spMkLst>
            <pc:docMk/>
            <pc:sldMk cId="3253688263" sldId="257"/>
            <ac:spMk id="5" creationId="{03610753-0761-AE76-D0E7-40D014BA812A}"/>
          </ac:spMkLst>
        </pc:spChg>
      </pc:sldChg>
      <pc:sldChg chg="modSp mod">
        <pc:chgData name="Julie Van De Wege" userId="2f3ce337-a76b-4f0a-bc18-6cc334caca16" providerId="ADAL" clId="{A4A831BE-CE79-42D6-A942-AC0420353723}" dt="2022-07-28T16:18:00.615" v="27" actId="20577"/>
        <pc:sldMkLst>
          <pc:docMk/>
          <pc:sldMk cId="623504469" sldId="258"/>
        </pc:sldMkLst>
        <pc:spChg chg="mod">
          <ac:chgData name="Julie Van De Wege" userId="2f3ce337-a76b-4f0a-bc18-6cc334caca16" providerId="ADAL" clId="{A4A831BE-CE79-42D6-A942-AC0420353723}" dt="2022-07-28T16:18:00.615" v="27" actId="20577"/>
          <ac:spMkLst>
            <pc:docMk/>
            <pc:sldMk cId="623504469" sldId="258"/>
            <ac:spMk id="5" creationId="{6B32C3CD-F2DB-0B55-F438-6E8BBEBAA58A}"/>
          </ac:spMkLst>
        </pc:spChg>
      </pc:sldChg>
      <pc:sldChg chg="modSp mod">
        <pc:chgData name="Julie Van De Wege" userId="2f3ce337-a76b-4f0a-bc18-6cc334caca16" providerId="ADAL" clId="{A4A831BE-CE79-42D6-A942-AC0420353723}" dt="2022-07-28T16:16:47.127" v="20" actId="313"/>
        <pc:sldMkLst>
          <pc:docMk/>
          <pc:sldMk cId="4134082232" sldId="261"/>
        </pc:sldMkLst>
        <pc:spChg chg="mod">
          <ac:chgData name="Julie Van De Wege" userId="2f3ce337-a76b-4f0a-bc18-6cc334caca16" providerId="ADAL" clId="{A4A831BE-CE79-42D6-A942-AC0420353723}" dt="2022-07-28T16:16:47.127" v="20" actId="313"/>
          <ac:spMkLst>
            <pc:docMk/>
            <pc:sldMk cId="4134082232" sldId="261"/>
            <ac:spMk id="104" creationId="{394E2784-308A-98ED-5364-6FC2C1D8D51A}"/>
          </ac:spMkLst>
        </pc:spChg>
      </pc:sldChg>
      <pc:sldChg chg="modSp mod">
        <pc:chgData name="Julie Van De Wege" userId="2f3ce337-a76b-4f0a-bc18-6cc334caca16" providerId="ADAL" clId="{A4A831BE-CE79-42D6-A942-AC0420353723}" dt="2022-07-28T16:17:09.112" v="24"/>
        <pc:sldMkLst>
          <pc:docMk/>
          <pc:sldMk cId="3347660442" sldId="267"/>
        </pc:sldMkLst>
        <pc:spChg chg="mod">
          <ac:chgData name="Julie Van De Wege" userId="2f3ce337-a76b-4f0a-bc18-6cc334caca16" providerId="ADAL" clId="{A4A831BE-CE79-42D6-A942-AC0420353723}" dt="2022-07-28T16:16:55.004" v="22" actId="313"/>
          <ac:spMkLst>
            <pc:docMk/>
            <pc:sldMk cId="3347660442" sldId="267"/>
            <ac:spMk id="17" creationId="{6D3EF4CF-199F-ADF2-ECD9-57ACBB46906F}"/>
          </ac:spMkLst>
        </pc:spChg>
        <pc:spChg chg="mod">
          <ac:chgData name="Julie Van De Wege" userId="2f3ce337-a76b-4f0a-bc18-6cc334caca16" providerId="ADAL" clId="{A4A831BE-CE79-42D6-A942-AC0420353723}" dt="2022-07-28T16:17:09.112" v="24"/>
          <ac:spMkLst>
            <pc:docMk/>
            <pc:sldMk cId="3347660442" sldId="267"/>
            <ac:spMk id="18" creationId="{175A8A30-7756-7932-2147-9C38604BEA3F}"/>
          </ac:spMkLst>
        </pc:spChg>
      </pc:sldChg>
      <pc:sldChg chg="modSp mod">
        <pc:chgData name="Julie Van De Wege" userId="2f3ce337-a76b-4f0a-bc18-6cc334caca16" providerId="ADAL" clId="{A4A831BE-CE79-42D6-A942-AC0420353723}" dt="2022-07-28T16:16:50.929" v="21" actId="313"/>
        <pc:sldMkLst>
          <pc:docMk/>
          <pc:sldMk cId="9007635" sldId="268"/>
        </pc:sldMkLst>
        <pc:spChg chg="mod">
          <ac:chgData name="Julie Van De Wege" userId="2f3ce337-a76b-4f0a-bc18-6cc334caca16" providerId="ADAL" clId="{A4A831BE-CE79-42D6-A942-AC0420353723}" dt="2022-07-28T16:16:50.929" v="21" actId="313"/>
          <ac:spMkLst>
            <pc:docMk/>
            <pc:sldMk cId="9007635" sldId="268"/>
            <ac:spMk id="15" creationId="{8A40B5FC-47E1-DA9F-E94E-597CC01EB01B}"/>
          </ac:spMkLst>
        </pc:spChg>
      </pc:sldChg>
      <pc:sldChg chg="modSp mod">
        <pc:chgData name="Julie Van De Wege" userId="2f3ce337-a76b-4f0a-bc18-6cc334caca16" providerId="ADAL" clId="{A4A831BE-CE79-42D6-A942-AC0420353723}" dt="2022-07-28T16:44:46.721" v="30" actId="313"/>
        <pc:sldMkLst>
          <pc:docMk/>
          <pc:sldMk cId="1392951329" sldId="270"/>
        </pc:sldMkLst>
        <pc:spChg chg="mod">
          <ac:chgData name="Julie Van De Wege" userId="2f3ce337-a76b-4f0a-bc18-6cc334caca16" providerId="ADAL" clId="{A4A831BE-CE79-42D6-A942-AC0420353723}" dt="2022-07-28T16:44:46.721" v="30" actId="313"/>
          <ac:spMkLst>
            <pc:docMk/>
            <pc:sldMk cId="1392951329" sldId="270"/>
            <ac:spMk id="2" creationId="{FABECB27-B364-B587-8171-D03F568F4901}"/>
          </ac:spMkLst>
        </pc:spChg>
        <pc:spChg chg="mod">
          <ac:chgData name="Julie Van De Wege" userId="2f3ce337-a76b-4f0a-bc18-6cc334caca16" providerId="ADAL" clId="{A4A831BE-CE79-42D6-A942-AC0420353723}" dt="2022-07-28T16:44:16.566" v="28" actId="20577"/>
          <ac:spMkLst>
            <pc:docMk/>
            <pc:sldMk cId="1392951329" sldId="270"/>
            <ac:spMk id="3" creationId="{E76BB61F-ABE9-F8C6-5BC2-1AD1A9505981}"/>
          </ac:spMkLst>
        </pc:spChg>
      </pc:sldChg>
      <pc:sldChg chg="modSp mod">
        <pc:chgData name="Julie Van De Wege" userId="2f3ce337-a76b-4f0a-bc18-6cc334caca16" providerId="ADAL" clId="{A4A831BE-CE79-42D6-A942-AC0420353723}" dt="2022-07-28T20:52:52.842" v="55" actId="6549"/>
        <pc:sldMkLst>
          <pc:docMk/>
          <pc:sldMk cId="951026934" sldId="282"/>
        </pc:sldMkLst>
        <pc:spChg chg="mod">
          <ac:chgData name="Julie Van De Wege" userId="2f3ce337-a76b-4f0a-bc18-6cc334caca16" providerId="ADAL" clId="{A4A831BE-CE79-42D6-A942-AC0420353723}" dt="2022-07-28T20:52:52.842" v="55" actId="6549"/>
          <ac:spMkLst>
            <pc:docMk/>
            <pc:sldMk cId="951026934" sldId="282"/>
            <ac:spMk id="3" creationId="{5A5BA79D-F978-B24D-2520-F565516129EF}"/>
          </ac:spMkLst>
        </pc:spChg>
      </pc:sldChg>
      <pc:sldChg chg="modSp mod">
        <pc:chgData name="Julie Van De Wege" userId="2f3ce337-a76b-4f0a-bc18-6cc334caca16" providerId="ADAL" clId="{A4A831BE-CE79-42D6-A942-AC0420353723}" dt="2022-07-28T17:56:19.506" v="31" actId="1076"/>
        <pc:sldMkLst>
          <pc:docMk/>
          <pc:sldMk cId="1636411981" sldId="334"/>
        </pc:sldMkLst>
        <pc:spChg chg="mod">
          <ac:chgData name="Julie Van De Wege" userId="2f3ce337-a76b-4f0a-bc18-6cc334caca16" providerId="ADAL" clId="{A4A831BE-CE79-42D6-A942-AC0420353723}" dt="2022-07-28T17:56:19.506" v="31" actId="1076"/>
          <ac:spMkLst>
            <pc:docMk/>
            <pc:sldMk cId="1636411981" sldId="334"/>
            <ac:spMk id="2" creationId="{EA3FA58F-C6AF-12AD-DA7C-6067ED0DEFD6}"/>
          </ac:spMkLst>
        </pc:spChg>
      </pc:sldChg>
      <pc:sldChg chg="modSp mod">
        <pc:chgData name="Julie Van De Wege" userId="2f3ce337-a76b-4f0a-bc18-6cc334caca16" providerId="ADAL" clId="{A4A831BE-CE79-42D6-A942-AC0420353723}" dt="2022-07-28T16:44:44.149" v="29" actId="313"/>
        <pc:sldMkLst>
          <pc:docMk/>
          <pc:sldMk cId="1922664386" sldId="339"/>
        </pc:sldMkLst>
        <pc:spChg chg="mod">
          <ac:chgData name="Julie Van De Wege" userId="2f3ce337-a76b-4f0a-bc18-6cc334caca16" providerId="ADAL" clId="{A4A831BE-CE79-42D6-A942-AC0420353723}" dt="2022-07-28T16:44:44.149" v="29" actId="313"/>
          <ac:spMkLst>
            <pc:docMk/>
            <pc:sldMk cId="1922664386" sldId="339"/>
            <ac:spMk id="3" creationId="{72577437-9D2E-2782-3D3B-DE1D4FDAD5C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BB332-670A-45C8-84AA-552DC38E51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F7C89-D9DA-422C-87CC-BC6222AC6F9A}">
      <dgm:prSet phldrT="[Text]" custT="1"/>
      <dgm:spPr/>
      <dgm:t>
        <a:bodyPr/>
        <a:lstStyle/>
        <a:p>
          <a:r>
            <a:rPr lang="en-US" sz="1800" b="1" dirty="0"/>
            <a:t>BASIC CAREER SERVICES</a:t>
          </a:r>
        </a:p>
      </dgm:t>
    </dgm:pt>
    <dgm:pt modelId="{588E1EF9-8588-41A5-AC20-138F11FA464D}" type="parTrans" cxnId="{1F6E7F00-ABF8-4BBB-BB70-31C7F33BCFEA}">
      <dgm:prSet/>
      <dgm:spPr/>
      <dgm:t>
        <a:bodyPr/>
        <a:lstStyle/>
        <a:p>
          <a:endParaRPr lang="en-US" sz="1800"/>
        </a:p>
      </dgm:t>
    </dgm:pt>
    <dgm:pt modelId="{E992AEA8-81D8-45EE-AC5F-AF482804021A}" type="sibTrans" cxnId="{1F6E7F00-ABF8-4BBB-BB70-31C7F33BCFEA}">
      <dgm:prSet/>
      <dgm:spPr/>
      <dgm:t>
        <a:bodyPr/>
        <a:lstStyle/>
        <a:p>
          <a:endParaRPr lang="en-US" sz="1800"/>
        </a:p>
      </dgm:t>
    </dgm:pt>
    <dgm:pt modelId="{6FED7B17-8C64-4406-BC6F-54CCF67FDF3A}">
      <dgm:prSet phldrT="[Text]" custT="1"/>
      <dgm:spPr/>
      <dgm:t>
        <a:bodyPr/>
        <a:lstStyle/>
        <a:p>
          <a:r>
            <a:rPr lang="en-US" sz="1600" dirty="0"/>
            <a:t>Self-directed (no enrollment necessary)</a:t>
          </a:r>
        </a:p>
      </dgm:t>
    </dgm:pt>
    <dgm:pt modelId="{98233F2E-7BD4-4F81-9DD7-71B30033D2C0}" type="parTrans" cxnId="{99086956-3243-4278-BC53-ABF12FE9449C}">
      <dgm:prSet/>
      <dgm:spPr/>
      <dgm:t>
        <a:bodyPr/>
        <a:lstStyle/>
        <a:p>
          <a:endParaRPr lang="en-US" sz="1800"/>
        </a:p>
      </dgm:t>
    </dgm:pt>
    <dgm:pt modelId="{D941E3BA-7CDE-456F-B63F-EB95BA6146E3}" type="sibTrans" cxnId="{99086956-3243-4278-BC53-ABF12FE9449C}">
      <dgm:prSet/>
      <dgm:spPr/>
      <dgm:t>
        <a:bodyPr/>
        <a:lstStyle/>
        <a:p>
          <a:endParaRPr lang="en-US" sz="1800"/>
        </a:p>
      </dgm:t>
    </dgm:pt>
    <dgm:pt modelId="{1EB7E00A-2D03-4F65-8B14-C0085374C788}">
      <dgm:prSet phldrT="[Text]" custT="1"/>
      <dgm:spPr/>
      <dgm:t>
        <a:bodyPr/>
        <a:lstStyle/>
        <a:p>
          <a:r>
            <a:rPr lang="en-US" sz="1600" dirty="0"/>
            <a:t>Access to Resource Room (computers, internet, phones, copiers, etc.)</a:t>
          </a:r>
        </a:p>
      </dgm:t>
    </dgm:pt>
    <dgm:pt modelId="{58507B56-A634-482C-B32D-4B89C5A24912}" type="parTrans" cxnId="{BF5E02E5-C576-4DBA-AB78-9B73F428DC96}">
      <dgm:prSet/>
      <dgm:spPr/>
      <dgm:t>
        <a:bodyPr/>
        <a:lstStyle/>
        <a:p>
          <a:endParaRPr lang="en-US" sz="1800"/>
        </a:p>
      </dgm:t>
    </dgm:pt>
    <dgm:pt modelId="{63638969-A665-46C3-A8B7-65A58CD48B13}" type="sibTrans" cxnId="{BF5E02E5-C576-4DBA-AB78-9B73F428DC96}">
      <dgm:prSet/>
      <dgm:spPr/>
      <dgm:t>
        <a:bodyPr/>
        <a:lstStyle/>
        <a:p>
          <a:endParaRPr lang="en-US" sz="1800"/>
        </a:p>
      </dgm:t>
    </dgm:pt>
    <dgm:pt modelId="{0D0E8B25-A64A-46ED-9CAB-C45FA291FFF1}">
      <dgm:prSet phldrT="[Text]" custT="1"/>
      <dgm:spPr/>
      <dgm:t>
        <a:bodyPr/>
        <a:lstStyle/>
        <a:p>
          <a:r>
            <a:rPr lang="en-US" sz="1800" b="1" dirty="0"/>
            <a:t>INDIVIDUALIZED SERVICES</a:t>
          </a:r>
        </a:p>
      </dgm:t>
    </dgm:pt>
    <dgm:pt modelId="{C75D14F6-4D21-4892-862C-B3D9CF04AC8A}" type="parTrans" cxnId="{02BA1239-3EC9-4D82-AA59-E7B9F93FC479}">
      <dgm:prSet/>
      <dgm:spPr/>
      <dgm:t>
        <a:bodyPr/>
        <a:lstStyle/>
        <a:p>
          <a:endParaRPr lang="en-US" sz="1800"/>
        </a:p>
      </dgm:t>
    </dgm:pt>
    <dgm:pt modelId="{CD59F5E7-EB6D-4EA1-877F-8D5BE074A3B1}" type="sibTrans" cxnId="{02BA1239-3EC9-4D82-AA59-E7B9F93FC479}">
      <dgm:prSet/>
      <dgm:spPr/>
      <dgm:t>
        <a:bodyPr/>
        <a:lstStyle/>
        <a:p>
          <a:endParaRPr lang="en-US" sz="1800"/>
        </a:p>
      </dgm:t>
    </dgm:pt>
    <dgm:pt modelId="{35FF67A1-2372-4808-82DC-BF93598C6A65}">
      <dgm:prSet phldrT="[Text]" custT="1"/>
      <dgm:spPr/>
      <dgm:t>
        <a:bodyPr/>
        <a:lstStyle/>
        <a:p>
          <a:r>
            <a:rPr lang="en-US" sz="1600" dirty="0"/>
            <a:t>Enrollment in the WIOA program</a:t>
          </a:r>
        </a:p>
      </dgm:t>
    </dgm:pt>
    <dgm:pt modelId="{2E4053A6-0D46-45D3-A1D2-A6B02C0478D3}" type="parTrans" cxnId="{F816AC7A-1646-4CCF-B84B-550B9DF79001}">
      <dgm:prSet/>
      <dgm:spPr/>
      <dgm:t>
        <a:bodyPr/>
        <a:lstStyle/>
        <a:p>
          <a:endParaRPr lang="en-US" sz="1800"/>
        </a:p>
      </dgm:t>
    </dgm:pt>
    <dgm:pt modelId="{2B8FBC81-64CA-4DC9-AD0F-A2991994336B}" type="sibTrans" cxnId="{F816AC7A-1646-4CCF-B84B-550B9DF79001}">
      <dgm:prSet/>
      <dgm:spPr/>
      <dgm:t>
        <a:bodyPr/>
        <a:lstStyle/>
        <a:p>
          <a:endParaRPr lang="en-US" sz="1800"/>
        </a:p>
      </dgm:t>
    </dgm:pt>
    <dgm:pt modelId="{64B2122F-33F8-41F6-BB33-85BA45D468EA}">
      <dgm:prSet phldrT="[Text]" custT="1"/>
      <dgm:spPr/>
      <dgm:t>
        <a:bodyPr/>
        <a:lstStyle/>
        <a:p>
          <a:r>
            <a:rPr lang="en-US" sz="1600" dirty="0"/>
            <a:t>Paired with a Career Coach</a:t>
          </a:r>
        </a:p>
      </dgm:t>
    </dgm:pt>
    <dgm:pt modelId="{52273D7C-9D8E-4D24-A3DF-FFBCFC954FFF}" type="parTrans" cxnId="{A8F0F619-B5C5-447A-A89B-E681BE2B49C5}">
      <dgm:prSet/>
      <dgm:spPr/>
      <dgm:t>
        <a:bodyPr/>
        <a:lstStyle/>
        <a:p>
          <a:endParaRPr lang="en-US" sz="1800"/>
        </a:p>
      </dgm:t>
    </dgm:pt>
    <dgm:pt modelId="{AA82EB7E-7F2D-4E8E-A231-DB91E8D083F4}" type="sibTrans" cxnId="{A8F0F619-B5C5-447A-A89B-E681BE2B49C5}">
      <dgm:prSet/>
      <dgm:spPr/>
      <dgm:t>
        <a:bodyPr/>
        <a:lstStyle/>
        <a:p>
          <a:endParaRPr lang="en-US" sz="1800"/>
        </a:p>
      </dgm:t>
    </dgm:pt>
    <dgm:pt modelId="{E87714EC-8A82-4D2F-B518-948B8D4C39E2}">
      <dgm:prSet phldrT="[Text]" custT="1"/>
      <dgm:spPr/>
      <dgm:t>
        <a:bodyPr/>
        <a:lstStyle/>
        <a:p>
          <a:r>
            <a:rPr lang="en-US" sz="1600" dirty="0"/>
            <a:t>Training information for in-demand jobs</a:t>
          </a:r>
        </a:p>
      </dgm:t>
    </dgm:pt>
    <dgm:pt modelId="{9C0EBF3F-6E8C-4169-90F9-47D371B21E7B}" type="parTrans" cxnId="{AFFD4234-4D73-44B4-B47A-CA12FB983EC5}">
      <dgm:prSet/>
      <dgm:spPr/>
      <dgm:t>
        <a:bodyPr/>
        <a:lstStyle/>
        <a:p>
          <a:endParaRPr lang="en-US"/>
        </a:p>
      </dgm:t>
    </dgm:pt>
    <dgm:pt modelId="{105279E3-9F94-40E0-8D60-0160BC31B331}" type="sibTrans" cxnId="{AFFD4234-4D73-44B4-B47A-CA12FB983EC5}">
      <dgm:prSet/>
      <dgm:spPr/>
      <dgm:t>
        <a:bodyPr/>
        <a:lstStyle/>
        <a:p>
          <a:endParaRPr lang="en-US"/>
        </a:p>
      </dgm:t>
    </dgm:pt>
    <dgm:pt modelId="{E7B06C8F-83D7-4C72-ACB7-586F6D1D8500}">
      <dgm:prSet phldrT="[Text]" custT="1"/>
      <dgm:spPr/>
      <dgm:t>
        <a:bodyPr/>
        <a:lstStyle/>
        <a:p>
          <a:r>
            <a:rPr lang="en-US" sz="1600" dirty="0"/>
            <a:t>Referrals to community agencies and events</a:t>
          </a:r>
        </a:p>
      </dgm:t>
    </dgm:pt>
    <dgm:pt modelId="{0FB60749-2827-4E34-A039-A37A042B36FF}" type="parTrans" cxnId="{A0AE7F6D-6D33-45EA-816D-01175A6B16EF}">
      <dgm:prSet/>
      <dgm:spPr/>
      <dgm:t>
        <a:bodyPr/>
        <a:lstStyle/>
        <a:p>
          <a:endParaRPr lang="en-US"/>
        </a:p>
      </dgm:t>
    </dgm:pt>
    <dgm:pt modelId="{0CA2C7BE-22F9-4D32-B41F-6DD9B0F86944}" type="sibTrans" cxnId="{A0AE7F6D-6D33-45EA-816D-01175A6B16EF}">
      <dgm:prSet/>
      <dgm:spPr/>
      <dgm:t>
        <a:bodyPr/>
        <a:lstStyle/>
        <a:p>
          <a:endParaRPr lang="en-US"/>
        </a:p>
      </dgm:t>
    </dgm:pt>
    <dgm:pt modelId="{DB9DF506-DCD7-4D3A-B6EB-18BDAAA3665D}">
      <dgm:prSet phldrT="[Text]" custT="1"/>
      <dgm:spPr/>
      <dgm:t>
        <a:bodyPr/>
        <a:lstStyle/>
        <a:p>
          <a:r>
            <a:rPr lang="en-US" sz="1600" dirty="0"/>
            <a:t>Skills assessments</a:t>
          </a:r>
        </a:p>
      </dgm:t>
    </dgm:pt>
    <dgm:pt modelId="{07C0FDA8-AC67-46B7-B268-59C76F7FCB60}" type="parTrans" cxnId="{F3F1C35B-DFBD-4534-9873-C3C610EB09EE}">
      <dgm:prSet/>
      <dgm:spPr/>
      <dgm:t>
        <a:bodyPr/>
        <a:lstStyle/>
        <a:p>
          <a:endParaRPr lang="en-US"/>
        </a:p>
      </dgm:t>
    </dgm:pt>
    <dgm:pt modelId="{7933FF7F-52AC-4EAB-9A8F-D9D7279DC6A0}" type="sibTrans" cxnId="{F3F1C35B-DFBD-4534-9873-C3C610EB09EE}">
      <dgm:prSet/>
      <dgm:spPr/>
      <dgm:t>
        <a:bodyPr/>
        <a:lstStyle/>
        <a:p>
          <a:endParaRPr lang="en-US"/>
        </a:p>
      </dgm:t>
    </dgm:pt>
    <dgm:pt modelId="{022309B4-9E46-4965-84B0-48E4FE4CE801}">
      <dgm:prSet phldrT="[Text]" custT="1"/>
      <dgm:spPr/>
      <dgm:t>
        <a:bodyPr/>
        <a:lstStyle/>
        <a:p>
          <a:r>
            <a:rPr lang="en-US" sz="1600" dirty="0"/>
            <a:t>G.E.D. classes and testing</a:t>
          </a:r>
        </a:p>
      </dgm:t>
    </dgm:pt>
    <dgm:pt modelId="{98F20001-DAE0-4FB1-AE13-773F2C32B0D2}" type="parTrans" cxnId="{E0E2E2D4-6CA4-40BD-8898-872E715E1C5A}">
      <dgm:prSet/>
      <dgm:spPr/>
      <dgm:t>
        <a:bodyPr/>
        <a:lstStyle/>
        <a:p>
          <a:endParaRPr lang="en-US"/>
        </a:p>
      </dgm:t>
    </dgm:pt>
    <dgm:pt modelId="{5A771830-15A6-4959-B73C-938E401CB789}" type="sibTrans" cxnId="{E0E2E2D4-6CA4-40BD-8898-872E715E1C5A}">
      <dgm:prSet/>
      <dgm:spPr/>
      <dgm:t>
        <a:bodyPr/>
        <a:lstStyle/>
        <a:p>
          <a:endParaRPr lang="en-US"/>
        </a:p>
      </dgm:t>
    </dgm:pt>
    <dgm:pt modelId="{139CD16F-74C6-44FD-9A75-EDE688E9F555}">
      <dgm:prSet phldrT="[Text]" custT="1"/>
      <dgm:spPr/>
      <dgm:t>
        <a:bodyPr/>
        <a:lstStyle/>
        <a:p>
          <a:r>
            <a:rPr lang="en-US" sz="1600" dirty="0"/>
            <a:t>Paid work-based learning opportunities</a:t>
          </a:r>
        </a:p>
      </dgm:t>
    </dgm:pt>
    <dgm:pt modelId="{B65171E7-197D-4C07-BC17-71DE6D1B4ACB}" type="parTrans" cxnId="{B4F316B6-7D38-45E5-8659-5232C5DE4FC4}">
      <dgm:prSet/>
      <dgm:spPr/>
      <dgm:t>
        <a:bodyPr/>
        <a:lstStyle/>
        <a:p>
          <a:endParaRPr lang="en-US"/>
        </a:p>
      </dgm:t>
    </dgm:pt>
    <dgm:pt modelId="{3A3D76AA-9674-454E-89B6-D5E73B95B295}" type="sibTrans" cxnId="{B4F316B6-7D38-45E5-8659-5232C5DE4FC4}">
      <dgm:prSet/>
      <dgm:spPr/>
      <dgm:t>
        <a:bodyPr/>
        <a:lstStyle/>
        <a:p>
          <a:endParaRPr lang="en-US"/>
        </a:p>
      </dgm:t>
    </dgm:pt>
    <dgm:pt modelId="{042E0CC1-501F-4264-A9EC-D8797C6F7699}">
      <dgm:prSet phldrT="[Text]" custT="1"/>
      <dgm:spPr/>
      <dgm:t>
        <a:bodyPr/>
        <a:lstStyle/>
        <a:p>
          <a:r>
            <a:rPr lang="en-US" sz="1600" dirty="0"/>
            <a:t>Registered apprenticeships</a:t>
          </a:r>
        </a:p>
      </dgm:t>
    </dgm:pt>
    <dgm:pt modelId="{9BCD794E-DD2D-400A-812C-9A14A0AE26F0}" type="parTrans" cxnId="{A0A1541D-B8E3-42D0-9E2A-C33D228AAEB0}">
      <dgm:prSet/>
      <dgm:spPr/>
      <dgm:t>
        <a:bodyPr/>
        <a:lstStyle/>
        <a:p>
          <a:endParaRPr lang="en-US"/>
        </a:p>
      </dgm:t>
    </dgm:pt>
    <dgm:pt modelId="{1CC138C1-316C-48AA-90C1-2D807F6CFEA2}" type="sibTrans" cxnId="{A0A1541D-B8E3-42D0-9E2A-C33D228AAEB0}">
      <dgm:prSet/>
      <dgm:spPr/>
      <dgm:t>
        <a:bodyPr/>
        <a:lstStyle/>
        <a:p>
          <a:endParaRPr lang="en-US"/>
        </a:p>
      </dgm:t>
    </dgm:pt>
    <dgm:pt modelId="{74A9BAAC-94B0-4581-B3B2-D5B58C3E727B}">
      <dgm:prSet phldrT="[Text]" custT="1"/>
      <dgm:spPr/>
      <dgm:t>
        <a:bodyPr/>
        <a:lstStyle/>
        <a:p>
          <a:r>
            <a:rPr lang="en-US" sz="1600" dirty="0"/>
            <a:t>Follow-up support</a:t>
          </a:r>
        </a:p>
      </dgm:t>
    </dgm:pt>
    <dgm:pt modelId="{7424FFF3-1184-4E87-9C9D-5714E1770563}" type="parTrans" cxnId="{B505AD87-0387-485C-B28D-C3D4CC0DB285}">
      <dgm:prSet/>
      <dgm:spPr/>
      <dgm:t>
        <a:bodyPr/>
        <a:lstStyle/>
        <a:p>
          <a:endParaRPr lang="en-US"/>
        </a:p>
      </dgm:t>
    </dgm:pt>
    <dgm:pt modelId="{3834F112-EA05-42AE-BEA0-ACDEA2C05523}" type="sibTrans" cxnId="{B505AD87-0387-485C-B28D-C3D4CC0DB285}">
      <dgm:prSet/>
      <dgm:spPr/>
      <dgm:t>
        <a:bodyPr/>
        <a:lstStyle/>
        <a:p>
          <a:endParaRPr lang="en-US"/>
        </a:p>
      </dgm:t>
    </dgm:pt>
    <dgm:pt modelId="{8DAEC5DC-4E89-47AE-8D2C-EB1AA3A5D707}">
      <dgm:prSet phldrT="[Text]" custT="1"/>
      <dgm:spPr/>
      <dgm:t>
        <a:bodyPr/>
        <a:lstStyle/>
        <a:p>
          <a:r>
            <a:rPr lang="en-US" sz="1600" dirty="0"/>
            <a:t>Assistance with tuition, supplies, and other supportive services</a:t>
          </a:r>
        </a:p>
      </dgm:t>
    </dgm:pt>
    <dgm:pt modelId="{8C81203B-0930-4C85-A108-971DFEDB591F}" type="parTrans" cxnId="{8A3AC346-EE2B-461A-8F1B-433E6B768D5B}">
      <dgm:prSet/>
      <dgm:spPr/>
      <dgm:t>
        <a:bodyPr/>
        <a:lstStyle/>
        <a:p>
          <a:endParaRPr lang="en-US"/>
        </a:p>
      </dgm:t>
    </dgm:pt>
    <dgm:pt modelId="{F5D40B02-0148-4C69-9E17-77A8440E6460}" type="sibTrans" cxnId="{8A3AC346-EE2B-461A-8F1B-433E6B768D5B}">
      <dgm:prSet/>
      <dgm:spPr/>
      <dgm:t>
        <a:bodyPr/>
        <a:lstStyle/>
        <a:p>
          <a:endParaRPr lang="en-US"/>
        </a:p>
      </dgm:t>
    </dgm:pt>
    <dgm:pt modelId="{FBEAF9E1-2CEE-4C25-8AD3-64C8425C9513}" type="pres">
      <dgm:prSet presAssocID="{271BB332-670A-45C8-84AA-552DC38E51DB}" presName="Name0" presStyleCnt="0">
        <dgm:presLayoutVars>
          <dgm:dir/>
          <dgm:animLvl val="lvl"/>
          <dgm:resizeHandles val="exact"/>
        </dgm:presLayoutVars>
      </dgm:prSet>
      <dgm:spPr/>
    </dgm:pt>
    <dgm:pt modelId="{C97720DD-9202-494D-9774-B38B7951E428}" type="pres">
      <dgm:prSet presAssocID="{BB8F7C89-D9DA-422C-87CC-BC6222AC6F9A}" presName="composite" presStyleCnt="0"/>
      <dgm:spPr/>
    </dgm:pt>
    <dgm:pt modelId="{6AAC0C7A-6777-4A03-8C8F-7DC113BBFC9C}" type="pres">
      <dgm:prSet presAssocID="{BB8F7C89-D9DA-422C-87CC-BC6222AC6F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4AC2E0B-E3CC-4A22-858C-A2327196A3FD}" type="pres">
      <dgm:prSet presAssocID="{BB8F7C89-D9DA-422C-87CC-BC6222AC6F9A}" presName="desTx" presStyleLbl="alignAccFollowNode1" presStyleIdx="0" presStyleCnt="2">
        <dgm:presLayoutVars>
          <dgm:bulletEnabled val="1"/>
        </dgm:presLayoutVars>
      </dgm:prSet>
      <dgm:spPr/>
    </dgm:pt>
    <dgm:pt modelId="{B38BE645-5C88-49C6-8DFC-DEED82F76A3D}" type="pres">
      <dgm:prSet presAssocID="{E992AEA8-81D8-45EE-AC5F-AF482804021A}" presName="space" presStyleCnt="0"/>
      <dgm:spPr/>
    </dgm:pt>
    <dgm:pt modelId="{BF3AD61D-3C60-477B-AF32-89412EDE2470}" type="pres">
      <dgm:prSet presAssocID="{0D0E8B25-A64A-46ED-9CAB-C45FA291FFF1}" presName="composite" presStyleCnt="0"/>
      <dgm:spPr/>
    </dgm:pt>
    <dgm:pt modelId="{C399625B-B6CF-4B01-8FCC-2B48D3D742AA}" type="pres">
      <dgm:prSet presAssocID="{0D0E8B25-A64A-46ED-9CAB-C45FA291FFF1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8AA4FD95-0478-4566-8C10-D1D5C782BFC1}" type="pres">
      <dgm:prSet presAssocID="{0D0E8B25-A64A-46ED-9CAB-C45FA291FFF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F6E7F00-ABF8-4BBB-BB70-31C7F33BCFEA}" srcId="{271BB332-670A-45C8-84AA-552DC38E51DB}" destId="{BB8F7C89-D9DA-422C-87CC-BC6222AC6F9A}" srcOrd="0" destOrd="0" parTransId="{588E1EF9-8588-41A5-AC20-138F11FA464D}" sibTransId="{E992AEA8-81D8-45EE-AC5F-AF482804021A}"/>
    <dgm:cxn modelId="{2628A20D-E55D-4E33-85F1-EBBBEDD550F9}" type="presOf" srcId="{022309B4-9E46-4965-84B0-48E4FE4CE801}" destId="{8AA4FD95-0478-4566-8C10-D1D5C782BFC1}" srcOrd="0" destOrd="3" presId="urn:microsoft.com/office/officeart/2005/8/layout/hList1"/>
    <dgm:cxn modelId="{991B1810-C55C-4FAE-94EF-460048D6C7E0}" type="presOf" srcId="{E87714EC-8A82-4D2F-B518-948B8D4C39E2}" destId="{A4AC2E0B-E3CC-4A22-858C-A2327196A3FD}" srcOrd="0" destOrd="2" presId="urn:microsoft.com/office/officeart/2005/8/layout/hList1"/>
    <dgm:cxn modelId="{0749BD12-5EC0-4E45-91F5-AA75D554B81B}" type="presOf" srcId="{E7B06C8F-83D7-4C72-ACB7-586F6D1D8500}" destId="{A4AC2E0B-E3CC-4A22-858C-A2327196A3FD}" srcOrd="0" destOrd="3" presId="urn:microsoft.com/office/officeart/2005/8/layout/hList1"/>
    <dgm:cxn modelId="{A8F0F619-B5C5-447A-A89B-E681BE2B49C5}" srcId="{0D0E8B25-A64A-46ED-9CAB-C45FA291FFF1}" destId="{64B2122F-33F8-41F6-BB33-85BA45D468EA}" srcOrd="1" destOrd="0" parTransId="{52273D7C-9D8E-4D24-A3DF-FFBCFC954FFF}" sibTransId="{AA82EB7E-7F2D-4E8E-A231-DB91E8D083F4}"/>
    <dgm:cxn modelId="{A0A1541D-B8E3-42D0-9E2A-C33D228AAEB0}" srcId="{0D0E8B25-A64A-46ED-9CAB-C45FA291FFF1}" destId="{042E0CC1-501F-4264-A9EC-D8797C6F7699}" srcOrd="5" destOrd="0" parTransId="{9BCD794E-DD2D-400A-812C-9A14A0AE26F0}" sibTransId="{1CC138C1-316C-48AA-90C1-2D807F6CFEA2}"/>
    <dgm:cxn modelId="{A7DEB925-A870-4609-9250-703E7A6C49B2}" type="presOf" srcId="{DB9DF506-DCD7-4D3A-B6EB-18BDAAA3665D}" destId="{8AA4FD95-0478-4566-8C10-D1D5C782BFC1}" srcOrd="0" destOrd="2" presId="urn:microsoft.com/office/officeart/2005/8/layout/hList1"/>
    <dgm:cxn modelId="{7F04AD2C-AC5D-41C1-97F1-D5B9C8434669}" type="presOf" srcId="{BB8F7C89-D9DA-422C-87CC-BC6222AC6F9A}" destId="{6AAC0C7A-6777-4A03-8C8F-7DC113BBFC9C}" srcOrd="0" destOrd="0" presId="urn:microsoft.com/office/officeart/2005/8/layout/hList1"/>
    <dgm:cxn modelId="{AFFD4234-4D73-44B4-B47A-CA12FB983EC5}" srcId="{BB8F7C89-D9DA-422C-87CC-BC6222AC6F9A}" destId="{E87714EC-8A82-4D2F-B518-948B8D4C39E2}" srcOrd="2" destOrd="0" parTransId="{9C0EBF3F-6E8C-4169-90F9-47D371B21E7B}" sibTransId="{105279E3-9F94-40E0-8D60-0160BC31B331}"/>
    <dgm:cxn modelId="{02BA1239-3EC9-4D82-AA59-E7B9F93FC479}" srcId="{271BB332-670A-45C8-84AA-552DC38E51DB}" destId="{0D0E8B25-A64A-46ED-9CAB-C45FA291FFF1}" srcOrd="1" destOrd="0" parTransId="{C75D14F6-4D21-4892-862C-B3D9CF04AC8A}" sibTransId="{CD59F5E7-EB6D-4EA1-877F-8D5BE074A3B1}"/>
    <dgm:cxn modelId="{C73B2639-86A8-4DE0-8CB2-FD1B8F790B8B}" type="presOf" srcId="{35FF67A1-2372-4808-82DC-BF93598C6A65}" destId="{8AA4FD95-0478-4566-8C10-D1D5C782BFC1}" srcOrd="0" destOrd="0" presId="urn:microsoft.com/office/officeart/2005/8/layout/hList1"/>
    <dgm:cxn modelId="{F3F1C35B-DFBD-4534-9873-C3C610EB09EE}" srcId="{0D0E8B25-A64A-46ED-9CAB-C45FA291FFF1}" destId="{DB9DF506-DCD7-4D3A-B6EB-18BDAAA3665D}" srcOrd="2" destOrd="0" parTransId="{07C0FDA8-AC67-46B7-B268-59C76F7FCB60}" sibTransId="{7933FF7F-52AC-4EAB-9A8F-D9D7279DC6A0}"/>
    <dgm:cxn modelId="{89C81142-9233-4009-8AAB-733A32747003}" type="presOf" srcId="{0D0E8B25-A64A-46ED-9CAB-C45FA291FFF1}" destId="{C399625B-B6CF-4B01-8FCC-2B48D3D742AA}" srcOrd="0" destOrd="0" presId="urn:microsoft.com/office/officeart/2005/8/layout/hList1"/>
    <dgm:cxn modelId="{8A3AC346-EE2B-461A-8F1B-433E6B768D5B}" srcId="{0D0E8B25-A64A-46ED-9CAB-C45FA291FFF1}" destId="{8DAEC5DC-4E89-47AE-8D2C-EB1AA3A5D707}" srcOrd="7" destOrd="0" parTransId="{8C81203B-0930-4C85-A108-971DFEDB591F}" sibTransId="{F5D40B02-0148-4C69-9E17-77A8440E6460}"/>
    <dgm:cxn modelId="{C8E3526D-8CC0-4235-9E0A-3004AF269C8F}" type="presOf" srcId="{042E0CC1-501F-4264-A9EC-D8797C6F7699}" destId="{8AA4FD95-0478-4566-8C10-D1D5C782BFC1}" srcOrd="0" destOrd="5" presId="urn:microsoft.com/office/officeart/2005/8/layout/hList1"/>
    <dgm:cxn modelId="{A0AE7F6D-6D33-45EA-816D-01175A6B16EF}" srcId="{BB8F7C89-D9DA-422C-87CC-BC6222AC6F9A}" destId="{E7B06C8F-83D7-4C72-ACB7-586F6D1D8500}" srcOrd="3" destOrd="0" parTransId="{0FB60749-2827-4E34-A039-A37A042B36FF}" sibTransId="{0CA2C7BE-22F9-4D32-B41F-6DD9B0F86944}"/>
    <dgm:cxn modelId="{99086956-3243-4278-BC53-ABF12FE9449C}" srcId="{BB8F7C89-D9DA-422C-87CC-BC6222AC6F9A}" destId="{6FED7B17-8C64-4406-BC6F-54CCF67FDF3A}" srcOrd="0" destOrd="0" parTransId="{98233F2E-7BD4-4F81-9DD7-71B30033D2C0}" sibTransId="{D941E3BA-7CDE-456F-B63F-EB95BA6146E3}"/>
    <dgm:cxn modelId="{F816AC7A-1646-4CCF-B84B-550B9DF79001}" srcId="{0D0E8B25-A64A-46ED-9CAB-C45FA291FFF1}" destId="{35FF67A1-2372-4808-82DC-BF93598C6A65}" srcOrd="0" destOrd="0" parTransId="{2E4053A6-0D46-45D3-A1D2-A6B02C0478D3}" sibTransId="{2B8FBC81-64CA-4DC9-AD0F-A2991994336B}"/>
    <dgm:cxn modelId="{BB5D307E-0DDF-4311-89CF-73DB8FE15E6D}" type="presOf" srcId="{271BB332-670A-45C8-84AA-552DC38E51DB}" destId="{FBEAF9E1-2CEE-4C25-8AD3-64C8425C9513}" srcOrd="0" destOrd="0" presId="urn:microsoft.com/office/officeart/2005/8/layout/hList1"/>
    <dgm:cxn modelId="{56E2107F-360D-4534-9A76-3E96F713CAEF}" type="presOf" srcId="{1EB7E00A-2D03-4F65-8B14-C0085374C788}" destId="{A4AC2E0B-E3CC-4A22-858C-A2327196A3FD}" srcOrd="0" destOrd="1" presId="urn:microsoft.com/office/officeart/2005/8/layout/hList1"/>
    <dgm:cxn modelId="{4C703A83-AB80-4F96-9A58-65226E708363}" type="presOf" srcId="{74A9BAAC-94B0-4581-B3B2-D5B58C3E727B}" destId="{8AA4FD95-0478-4566-8C10-D1D5C782BFC1}" srcOrd="0" destOrd="6" presId="urn:microsoft.com/office/officeart/2005/8/layout/hList1"/>
    <dgm:cxn modelId="{B505AD87-0387-485C-B28D-C3D4CC0DB285}" srcId="{0D0E8B25-A64A-46ED-9CAB-C45FA291FFF1}" destId="{74A9BAAC-94B0-4581-B3B2-D5B58C3E727B}" srcOrd="6" destOrd="0" parTransId="{7424FFF3-1184-4E87-9C9D-5714E1770563}" sibTransId="{3834F112-EA05-42AE-BEA0-ACDEA2C05523}"/>
    <dgm:cxn modelId="{B4F316B6-7D38-45E5-8659-5232C5DE4FC4}" srcId="{0D0E8B25-A64A-46ED-9CAB-C45FA291FFF1}" destId="{139CD16F-74C6-44FD-9A75-EDE688E9F555}" srcOrd="4" destOrd="0" parTransId="{B65171E7-197D-4C07-BC17-71DE6D1B4ACB}" sibTransId="{3A3D76AA-9674-454E-89B6-D5E73B95B295}"/>
    <dgm:cxn modelId="{E0E2E2D4-6CA4-40BD-8898-872E715E1C5A}" srcId="{0D0E8B25-A64A-46ED-9CAB-C45FA291FFF1}" destId="{022309B4-9E46-4965-84B0-48E4FE4CE801}" srcOrd="3" destOrd="0" parTransId="{98F20001-DAE0-4FB1-AE13-773F2C32B0D2}" sibTransId="{5A771830-15A6-4959-B73C-938E401CB789}"/>
    <dgm:cxn modelId="{6ED918DA-0AC0-405B-90E1-DD94CA066D61}" type="presOf" srcId="{139CD16F-74C6-44FD-9A75-EDE688E9F555}" destId="{8AA4FD95-0478-4566-8C10-D1D5C782BFC1}" srcOrd="0" destOrd="4" presId="urn:microsoft.com/office/officeart/2005/8/layout/hList1"/>
    <dgm:cxn modelId="{FA1C6DE3-EB45-4047-928E-A8654BE1A4B7}" type="presOf" srcId="{8DAEC5DC-4E89-47AE-8D2C-EB1AA3A5D707}" destId="{8AA4FD95-0478-4566-8C10-D1D5C782BFC1}" srcOrd="0" destOrd="7" presId="urn:microsoft.com/office/officeart/2005/8/layout/hList1"/>
    <dgm:cxn modelId="{BF5E02E5-C576-4DBA-AB78-9B73F428DC96}" srcId="{BB8F7C89-D9DA-422C-87CC-BC6222AC6F9A}" destId="{1EB7E00A-2D03-4F65-8B14-C0085374C788}" srcOrd="1" destOrd="0" parTransId="{58507B56-A634-482C-B32D-4B89C5A24912}" sibTransId="{63638969-A665-46C3-A8B7-65A58CD48B13}"/>
    <dgm:cxn modelId="{AD5049E5-9276-4C8D-A0D9-2A4F88CBBE6E}" type="presOf" srcId="{6FED7B17-8C64-4406-BC6F-54CCF67FDF3A}" destId="{A4AC2E0B-E3CC-4A22-858C-A2327196A3FD}" srcOrd="0" destOrd="0" presId="urn:microsoft.com/office/officeart/2005/8/layout/hList1"/>
    <dgm:cxn modelId="{FE1961F5-9813-4A42-AD6A-F5185812488D}" type="presOf" srcId="{64B2122F-33F8-41F6-BB33-85BA45D468EA}" destId="{8AA4FD95-0478-4566-8C10-D1D5C782BFC1}" srcOrd="0" destOrd="1" presId="urn:microsoft.com/office/officeart/2005/8/layout/hList1"/>
    <dgm:cxn modelId="{DF3E553B-5C6B-46F5-B124-5D768123DC7B}" type="presParOf" srcId="{FBEAF9E1-2CEE-4C25-8AD3-64C8425C9513}" destId="{C97720DD-9202-494D-9774-B38B7951E428}" srcOrd="0" destOrd="0" presId="urn:microsoft.com/office/officeart/2005/8/layout/hList1"/>
    <dgm:cxn modelId="{433672C1-BA67-49DF-BB43-C10D6DB882FE}" type="presParOf" srcId="{C97720DD-9202-494D-9774-B38B7951E428}" destId="{6AAC0C7A-6777-4A03-8C8F-7DC113BBFC9C}" srcOrd="0" destOrd="0" presId="urn:microsoft.com/office/officeart/2005/8/layout/hList1"/>
    <dgm:cxn modelId="{B474F94E-9911-4665-8DC5-549011064B69}" type="presParOf" srcId="{C97720DD-9202-494D-9774-B38B7951E428}" destId="{A4AC2E0B-E3CC-4A22-858C-A2327196A3FD}" srcOrd="1" destOrd="0" presId="urn:microsoft.com/office/officeart/2005/8/layout/hList1"/>
    <dgm:cxn modelId="{A4CA4C04-008F-4765-82BC-B3211E9ECAB8}" type="presParOf" srcId="{FBEAF9E1-2CEE-4C25-8AD3-64C8425C9513}" destId="{B38BE645-5C88-49C6-8DFC-DEED82F76A3D}" srcOrd="1" destOrd="0" presId="urn:microsoft.com/office/officeart/2005/8/layout/hList1"/>
    <dgm:cxn modelId="{7244FF30-22A3-4008-A7D7-8A297A61C817}" type="presParOf" srcId="{FBEAF9E1-2CEE-4C25-8AD3-64C8425C9513}" destId="{BF3AD61D-3C60-477B-AF32-89412EDE2470}" srcOrd="2" destOrd="0" presId="urn:microsoft.com/office/officeart/2005/8/layout/hList1"/>
    <dgm:cxn modelId="{4586C794-2A4C-43F0-9EEE-F9018F32BEDC}" type="presParOf" srcId="{BF3AD61D-3C60-477B-AF32-89412EDE2470}" destId="{C399625B-B6CF-4B01-8FCC-2B48D3D742AA}" srcOrd="0" destOrd="0" presId="urn:microsoft.com/office/officeart/2005/8/layout/hList1"/>
    <dgm:cxn modelId="{6FADF1C2-17A4-49BF-A07F-E4E7403AB1E8}" type="presParOf" srcId="{BF3AD61D-3C60-477B-AF32-89412EDE2470}" destId="{8AA4FD95-0478-4566-8C10-D1D5C782BF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0C7A-6777-4A03-8C8F-7DC113BBFC9C}">
      <dsp:nvSpPr>
        <dsp:cNvPr id="0" name=""/>
        <dsp:cNvSpPr/>
      </dsp:nvSpPr>
      <dsp:spPr>
        <a:xfrm>
          <a:off x="33" y="474842"/>
          <a:ext cx="3237813" cy="129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BASIC CAREER SERVICES</a:t>
          </a:r>
        </a:p>
      </dsp:txBody>
      <dsp:txXfrm>
        <a:off x="33" y="474842"/>
        <a:ext cx="3237813" cy="1295125"/>
      </dsp:txXfrm>
    </dsp:sp>
    <dsp:sp modelId="{A4AC2E0B-E3CC-4A22-858C-A2327196A3FD}">
      <dsp:nvSpPr>
        <dsp:cNvPr id="0" name=""/>
        <dsp:cNvSpPr/>
      </dsp:nvSpPr>
      <dsp:spPr>
        <a:xfrm>
          <a:off x="33" y="1769968"/>
          <a:ext cx="323781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Self-directed (no enrollment necessary)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 to Resource Room (computers, internet, phones, copiers, etc.)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Training information for in-demand jobs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Referrals to community agencies and events</a:t>
          </a:r>
        </a:p>
      </dsp:txBody>
      <dsp:txXfrm>
        <a:off x="33" y="1769968"/>
        <a:ext cx="3237813" cy="2854800"/>
      </dsp:txXfrm>
    </dsp:sp>
    <dsp:sp modelId="{C399625B-B6CF-4B01-8FCC-2B48D3D742AA}">
      <dsp:nvSpPr>
        <dsp:cNvPr id="0" name=""/>
        <dsp:cNvSpPr/>
      </dsp:nvSpPr>
      <dsp:spPr>
        <a:xfrm>
          <a:off x="3691141" y="474842"/>
          <a:ext cx="3237813" cy="129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INDIVIDUALIZED SERVICES</a:t>
          </a:r>
        </a:p>
      </dsp:txBody>
      <dsp:txXfrm>
        <a:off x="3691141" y="474842"/>
        <a:ext cx="3237813" cy="1295125"/>
      </dsp:txXfrm>
    </dsp:sp>
    <dsp:sp modelId="{8AA4FD95-0478-4566-8C10-D1D5C782BFC1}">
      <dsp:nvSpPr>
        <dsp:cNvPr id="0" name=""/>
        <dsp:cNvSpPr/>
      </dsp:nvSpPr>
      <dsp:spPr>
        <a:xfrm>
          <a:off x="3691141" y="1769968"/>
          <a:ext cx="323781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Enrollment in the WIOA 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Paired with a Career Coach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Skills assessments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G.E.D. classes and testing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Paid work-based learning opportunities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Registered apprenticeships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Follow-up 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Assistance with tuition, supplies, and other supportive services</a:t>
          </a:r>
        </a:p>
      </dsp:txBody>
      <dsp:txXfrm>
        <a:off x="3691141" y="1769968"/>
        <a:ext cx="3237813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D0C30-325E-43BB-BE22-FB01A47C20C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35712-CBF0-46A6-A5CB-FE04304D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93809-92A6-48FF-944E-BD45C32B79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35712-CBF0-46A6-A5CB-FE04304DF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35712-CBF0-46A6-A5CB-FE04304DF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35712-CBF0-46A6-A5CB-FE04304DFF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35712-CBF0-46A6-A5CB-FE04304DFF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1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EF17-D4C9-4EAD-9CCA-33E2C03A328E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7046-AFC4-43F4-AB8A-7FB4DA00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jobmatc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motortransport.co.uk/blog/2020/09/01/new-trade-body-launched-to-unite-training-providers/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oplematters.in/article/compensation-benefits/the-state-of-the-economy-and-of-employee-pay-2397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workforce-greencountry" TargetMode="External"/><Relationship Id="rId2" Type="http://schemas.openxmlformats.org/officeDocument/2006/relationships/hyperlink" Target="https://www.facebook.com/greencountrywork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instagram.com/greencountrywork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56089/business-teamwork" TargetMode="External"/><Relationship Id="rId2" Type="http://schemas.openxmlformats.org/officeDocument/2006/relationships/image" Target="../media/image24.2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eoplematters.in/blog/life-at-work/heres-how-you-can-build-the-workforce-of-the-future-2743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vandewege@greencountryworks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kjobmatch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239E-695F-4D73-7904-169D1274A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981686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Eligible Training Provider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AA9B1-0093-A1C2-C065-7DABD8FFE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10" y="5938002"/>
            <a:ext cx="11268542" cy="363221"/>
          </a:xfrm>
        </p:spPr>
        <p:txBody>
          <a:bodyPr>
            <a:norm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Oklahoma Works is an Equal Opportunity Employer/Program. Auxiliary Aids and Services are available upon request to individuals with disabilities. TDD/TYY: 1-800-722-0353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E6B51-1B3F-C102-E207-26C2061E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76" y="1622821"/>
            <a:ext cx="5696210" cy="2559943"/>
          </a:xfrm>
          <a:prstGeom prst="rect">
            <a:avLst/>
          </a:prstGeom>
        </p:spPr>
      </p:pic>
      <p:pic>
        <p:nvPicPr>
          <p:cNvPr id="8" name="Picture 7" descr="Oklahoma Works - A Proud Partner of the American Job Center Network">
            <a:extLst>
              <a:ext uri="{FF2B5EF4-FFF2-40B4-BE49-F238E27FC236}">
                <a16:creationId xmlns:a16="http://schemas.microsoft.com/office/drawing/2014/main" id="{EF45378A-9003-9B5C-208B-35B80DF68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85" y="6301223"/>
            <a:ext cx="2399030" cy="363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10753-0761-AE76-D0E7-40D014BA812A}"/>
              </a:ext>
            </a:extLst>
          </p:cNvPr>
          <p:cNvSpPr txBox="1"/>
          <p:nvPr/>
        </p:nvSpPr>
        <p:spPr>
          <a:xfrm flipH="1">
            <a:off x="834014" y="4182764"/>
            <a:ext cx="357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Originally Delivered: May 24, 2022</a:t>
            </a:r>
          </a:p>
          <a:p>
            <a:r>
              <a:rPr lang="en-US" dirty="0"/>
              <a:t>Updated: July 28, 2022</a:t>
            </a:r>
          </a:p>
        </p:txBody>
      </p:sp>
    </p:spTree>
    <p:extLst>
      <p:ext uri="{BB962C8B-B14F-4D97-AF65-F5344CB8AC3E}">
        <p14:creationId xmlns:p14="http://schemas.microsoft.com/office/powerpoint/2010/main" val="325368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0643-0735-4ED4-D952-44A2B343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4" y="184254"/>
            <a:ext cx="7506118" cy="559323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Five Types of Eligible Training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56999-C2E2-CF7E-0152-1E76DF767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498" y="3956457"/>
            <a:ext cx="4650024" cy="15801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Applicants must meet specific licensing requirements and provide all required information on </a:t>
            </a:r>
            <a:r>
              <a:rPr lang="en-US" sz="2400" dirty="0">
                <a:hlinkClick r:id="rId3"/>
              </a:rPr>
              <a:t>www.OKJobMatch.com</a:t>
            </a:r>
            <a:endParaRPr lang="en-US" sz="2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DD49E7-0494-D6F7-E584-AA425567C890}"/>
              </a:ext>
            </a:extLst>
          </p:cNvPr>
          <p:cNvSpPr/>
          <p:nvPr/>
        </p:nvSpPr>
        <p:spPr>
          <a:xfrm>
            <a:off x="260290" y="1095268"/>
            <a:ext cx="6601767" cy="859112"/>
          </a:xfrm>
          <a:custGeom>
            <a:avLst/>
            <a:gdLst>
              <a:gd name="connsiteX0" fmla="*/ 0 w 2398612"/>
              <a:gd name="connsiteY0" fmla="*/ 0 h 1439167"/>
              <a:gd name="connsiteX1" fmla="*/ 2398612 w 2398612"/>
              <a:gd name="connsiteY1" fmla="*/ 0 h 1439167"/>
              <a:gd name="connsiteX2" fmla="*/ 2398612 w 2398612"/>
              <a:gd name="connsiteY2" fmla="*/ 1439167 h 1439167"/>
              <a:gd name="connsiteX3" fmla="*/ 0 w 2398612"/>
              <a:gd name="connsiteY3" fmla="*/ 1439167 h 1439167"/>
              <a:gd name="connsiteX4" fmla="*/ 0 w 2398612"/>
              <a:gd name="connsiteY4" fmla="*/ 0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12" h="1439167">
                <a:moveTo>
                  <a:pt x="0" y="0"/>
                </a:moveTo>
                <a:lnTo>
                  <a:pt x="2398612" y="0"/>
                </a:lnTo>
                <a:lnTo>
                  <a:pt x="2398612" y="1439167"/>
                </a:lnTo>
                <a:lnTo>
                  <a:pt x="0" y="143916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1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kern="1200" dirty="0">
                <a:solidFill>
                  <a:schemeClr val="tx1"/>
                </a:solidFill>
              </a:rPr>
              <a:t>  Institutions of higher education that provide programs leading to recognized postsecondary credentials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456AE2-A248-4915-9407-D45F90A8A981}"/>
              </a:ext>
            </a:extLst>
          </p:cNvPr>
          <p:cNvSpPr/>
          <p:nvPr/>
        </p:nvSpPr>
        <p:spPr>
          <a:xfrm>
            <a:off x="260290" y="2060170"/>
            <a:ext cx="6601767" cy="859112"/>
          </a:xfrm>
          <a:custGeom>
            <a:avLst/>
            <a:gdLst>
              <a:gd name="connsiteX0" fmla="*/ 0 w 2398612"/>
              <a:gd name="connsiteY0" fmla="*/ 0 h 1439167"/>
              <a:gd name="connsiteX1" fmla="*/ 2398612 w 2398612"/>
              <a:gd name="connsiteY1" fmla="*/ 0 h 1439167"/>
              <a:gd name="connsiteX2" fmla="*/ 2398612 w 2398612"/>
              <a:gd name="connsiteY2" fmla="*/ 1439167 h 1439167"/>
              <a:gd name="connsiteX3" fmla="*/ 0 w 2398612"/>
              <a:gd name="connsiteY3" fmla="*/ 1439167 h 1439167"/>
              <a:gd name="connsiteX4" fmla="*/ 0 w 2398612"/>
              <a:gd name="connsiteY4" fmla="*/ 0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12" h="1439167">
                <a:moveTo>
                  <a:pt x="0" y="0"/>
                </a:moveTo>
                <a:lnTo>
                  <a:pt x="2398612" y="0"/>
                </a:lnTo>
                <a:lnTo>
                  <a:pt x="2398612" y="1439167"/>
                </a:lnTo>
                <a:lnTo>
                  <a:pt x="0" y="143916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1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kern="1200" dirty="0">
                <a:solidFill>
                  <a:schemeClr val="tx1"/>
                </a:solidFill>
              </a:rPr>
              <a:t>  Private vocational schools including private educational institutions eligible to receive federal funds under Title IV of the Higher Education Act of 1965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EC6DA2-5575-1994-ED07-A9CF86DFBFB9}"/>
              </a:ext>
            </a:extLst>
          </p:cNvPr>
          <p:cNvSpPr/>
          <p:nvPr/>
        </p:nvSpPr>
        <p:spPr>
          <a:xfrm>
            <a:off x="260290" y="5066765"/>
            <a:ext cx="6601767" cy="871804"/>
          </a:xfrm>
          <a:custGeom>
            <a:avLst/>
            <a:gdLst>
              <a:gd name="connsiteX0" fmla="*/ 0 w 2398612"/>
              <a:gd name="connsiteY0" fmla="*/ 0 h 1439167"/>
              <a:gd name="connsiteX1" fmla="*/ 2398612 w 2398612"/>
              <a:gd name="connsiteY1" fmla="*/ 0 h 1439167"/>
              <a:gd name="connsiteX2" fmla="*/ 2398612 w 2398612"/>
              <a:gd name="connsiteY2" fmla="*/ 1439167 h 1439167"/>
              <a:gd name="connsiteX3" fmla="*/ 0 w 2398612"/>
              <a:gd name="connsiteY3" fmla="*/ 1439167 h 1439167"/>
              <a:gd name="connsiteX4" fmla="*/ 0 w 2398612"/>
              <a:gd name="connsiteY4" fmla="*/ 0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12" h="1439167">
                <a:moveTo>
                  <a:pt x="0" y="0"/>
                </a:moveTo>
                <a:lnTo>
                  <a:pt x="2398612" y="0"/>
                </a:lnTo>
                <a:lnTo>
                  <a:pt x="2398612" y="1439167"/>
                </a:lnTo>
                <a:lnTo>
                  <a:pt x="0" y="143916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1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kern="1200" dirty="0">
                <a:solidFill>
                  <a:schemeClr val="tx1"/>
                </a:solidFill>
              </a:rPr>
              <a:t>Industry Recognized Apprenticeship Programs (IRAPs) and Registered Apprenticeship Programs (RAPs)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705C7C-F490-B6F3-7132-F9AB8600A154}"/>
              </a:ext>
            </a:extLst>
          </p:cNvPr>
          <p:cNvSpPr/>
          <p:nvPr/>
        </p:nvSpPr>
        <p:spPr>
          <a:xfrm>
            <a:off x="261502" y="3045169"/>
            <a:ext cx="6601767" cy="859112"/>
          </a:xfrm>
          <a:custGeom>
            <a:avLst/>
            <a:gdLst>
              <a:gd name="connsiteX0" fmla="*/ 0 w 2398612"/>
              <a:gd name="connsiteY0" fmla="*/ 0 h 1439167"/>
              <a:gd name="connsiteX1" fmla="*/ 2398612 w 2398612"/>
              <a:gd name="connsiteY1" fmla="*/ 0 h 1439167"/>
              <a:gd name="connsiteX2" fmla="*/ 2398612 w 2398612"/>
              <a:gd name="connsiteY2" fmla="*/ 1439167 h 1439167"/>
              <a:gd name="connsiteX3" fmla="*/ 0 w 2398612"/>
              <a:gd name="connsiteY3" fmla="*/ 1439167 h 1439167"/>
              <a:gd name="connsiteX4" fmla="*/ 0 w 2398612"/>
              <a:gd name="connsiteY4" fmla="*/ 0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12" h="1439167">
                <a:moveTo>
                  <a:pt x="0" y="0"/>
                </a:moveTo>
                <a:lnTo>
                  <a:pt x="2398612" y="0"/>
                </a:lnTo>
                <a:lnTo>
                  <a:pt x="2398612" y="1439167"/>
                </a:lnTo>
                <a:lnTo>
                  <a:pt x="0" y="143916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1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kern="1200" dirty="0">
                <a:solidFill>
                  <a:schemeClr val="tx1"/>
                </a:solidFill>
              </a:rPr>
              <a:t>  Other public or private providers of training, which may include community-based organizations (CBOs) and joint labor-management organizations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45908C-0D7B-8D89-D5D8-DD4E72857513}"/>
              </a:ext>
            </a:extLst>
          </p:cNvPr>
          <p:cNvSpPr/>
          <p:nvPr/>
        </p:nvSpPr>
        <p:spPr>
          <a:xfrm>
            <a:off x="260291" y="4064050"/>
            <a:ext cx="6601766" cy="859113"/>
          </a:xfrm>
          <a:custGeom>
            <a:avLst/>
            <a:gdLst>
              <a:gd name="connsiteX0" fmla="*/ 0 w 2398612"/>
              <a:gd name="connsiteY0" fmla="*/ 0 h 1439167"/>
              <a:gd name="connsiteX1" fmla="*/ 2398612 w 2398612"/>
              <a:gd name="connsiteY1" fmla="*/ 0 h 1439167"/>
              <a:gd name="connsiteX2" fmla="*/ 2398612 w 2398612"/>
              <a:gd name="connsiteY2" fmla="*/ 1439167 h 1439167"/>
              <a:gd name="connsiteX3" fmla="*/ 0 w 2398612"/>
              <a:gd name="connsiteY3" fmla="*/ 1439167 h 1439167"/>
              <a:gd name="connsiteX4" fmla="*/ 0 w 2398612"/>
              <a:gd name="connsiteY4" fmla="*/ 0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12" h="1439167">
                <a:moveTo>
                  <a:pt x="0" y="0"/>
                </a:moveTo>
                <a:lnTo>
                  <a:pt x="2398612" y="0"/>
                </a:lnTo>
                <a:lnTo>
                  <a:pt x="2398612" y="1439167"/>
                </a:lnTo>
                <a:lnTo>
                  <a:pt x="0" y="143916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1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P</a:t>
            </a:r>
            <a:r>
              <a:rPr lang="en-US" sz="1600" kern="1200" dirty="0">
                <a:solidFill>
                  <a:schemeClr val="tx1"/>
                </a:solidFill>
              </a:rPr>
              <a:t>roviders of adult education and literacy activities under Title II if provided in combination with occupational skills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D0A1F-DE20-E133-EDF1-25BC03C6C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104183" y="1095268"/>
            <a:ext cx="4642339" cy="2697481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17CF689E-8282-9962-B2E5-11CA11D9928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9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383271-E5A3-B307-2831-992C6377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75827"/>
            <a:ext cx="7556361" cy="405211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Managing Programs in OKJobMatch.com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AD07614F-4106-E9A8-EC81-8C42BFCD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343" y="1069791"/>
            <a:ext cx="5105400" cy="3052757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+mj-lt"/>
              </a:rPr>
              <a:t>Requirements:</a:t>
            </a:r>
          </a:p>
          <a:p>
            <a:r>
              <a:rPr lang="en-US" sz="1800" dirty="0"/>
              <a:t>Program Information </a:t>
            </a:r>
          </a:p>
          <a:p>
            <a:pPr lvl="1"/>
            <a:r>
              <a:rPr lang="en-US" sz="1800" dirty="0"/>
              <a:t>Recognized Postsecondary Credential</a:t>
            </a:r>
          </a:p>
          <a:p>
            <a:pPr lvl="1"/>
            <a:r>
              <a:rPr lang="en-US" sz="1800" dirty="0"/>
              <a:t>In-State Training Costs</a:t>
            </a:r>
          </a:p>
          <a:p>
            <a:pPr lvl="1"/>
            <a:r>
              <a:rPr lang="en-US" sz="1800" dirty="0"/>
              <a:t>Association with a Demand Occupation</a:t>
            </a:r>
          </a:p>
          <a:p>
            <a:r>
              <a:rPr lang="en-US" sz="1800" dirty="0"/>
              <a:t>Performance Data  </a:t>
            </a:r>
          </a:p>
          <a:p>
            <a:pPr lvl="1"/>
            <a:r>
              <a:rPr lang="en-US" sz="1800" dirty="0"/>
              <a:t>Required for Initial &amp; Subsequent Approval</a:t>
            </a:r>
          </a:p>
          <a:p>
            <a:pPr lvl="1"/>
            <a:r>
              <a:rPr lang="en-US" sz="1800" dirty="0"/>
              <a:t>Supplemental Wage Data Collection</a:t>
            </a: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Content Placeholder 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B667CBB5-C738-3ECA-115F-D40F597A1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5" b="2"/>
          <a:stretch/>
        </p:blipFill>
        <p:spPr>
          <a:xfrm>
            <a:off x="261257" y="1069791"/>
            <a:ext cx="6190601" cy="3264772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681D812-9437-A35A-DC16-BBAD4337B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r="-2" b="113"/>
          <a:stretch/>
        </p:blipFill>
        <p:spPr>
          <a:xfrm>
            <a:off x="472544" y="4254293"/>
            <a:ext cx="5414116" cy="263385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pic>
        <p:nvPicPr>
          <p:cNvPr id="14" name="Picture 1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4FD7120-3EC3-265D-065E-60760283DFB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1D50A690-09ED-21ED-28F7-9963EFD634E7}"/>
              </a:ext>
            </a:extLst>
          </p:cNvPr>
          <p:cNvSpPr/>
          <p:nvPr/>
        </p:nvSpPr>
        <p:spPr>
          <a:xfrm>
            <a:off x="6543989" y="4672978"/>
            <a:ext cx="253721" cy="321053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77437-9D2E-2782-3D3B-DE1D4FDAD5CA}"/>
              </a:ext>
            </a:extLst>
          </p:cNvPr>
          <p:cNvSpPr txBox="1"/>
          <p:nvPr/>
        </p:nvSpPr>
        <p:spPr>
          <a:xfrm>
            <a:off x="6825343" y="4672978"/>
            <a:ext cx="295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WIOA, formal Registered Apprenticeship Programs (RAPs) are automatically eligible for the ETPR</a:t>
            </a:r>
          </a:p>
        </p:txBody>
      </p:sp>
    </p:spTree>
    <p:extLst>
      <p:ext uri="{BB962C8B-B14F-4D97-AF65-F5344CB8AC3E}">
        <p14:creationId xmlns:p14="http://schemas.microsoft.com/office/powerpoint/2010/main" val="192266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9858-ED38-03D2-08E4-5E6CC9CA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8" y="249145"/>
            <a:ext cx="10905066" cy="43189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Recognized Postsecondary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76BB-F779-CC11-5616-7EAD03805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52836"/>
            <a:ext cx="4893173" cy="4007884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Course(s) or a structured regimen that leads to a </a:t>
            </a:r>
            <a:r>
              <a:rPr lang="en-US" sz="1800" u="sng" dirty="0"/>
              <a:t>recognized postsecondary credential</a:t>
            </a:r>
            <a:r>
              <a:rPr lang="en-US" sz="1800" dirty="0"/>
              <a:t>, which is defined by WIOA as: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 credential consisting of an industry-recognized certificate/certification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 certificate of completion of a registered apprenticeship (not applicable for any other type of training)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 license recognized by the State or Federal Government, or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An associate or baccalaureate degree</a:t>
            </a:r>
          </a:p>
          <a:p>
            <a:endParaRPr lang="en-US" sz="1800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E2126E-1817-B596-630B-B45FA5FAC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1" y="1782981"/>
            <a:ext cx="5760680" cy="3658267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Picture 1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7A3D677-A714-24AF-DD01-8811DCB55A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A86E982-40F2-7485-D40A-B4485EC0F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99" y="1329532"/>
            <a:ext cx="2914601" cy="515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C75A4-2CA2-1CC4-021F-FA8FF27F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91" y="208570"/>
            <a:ext cx="10905066" cy="366778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Program Information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9E418C-6E78-A45A-AAD9-FB1FC5CC4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8" y="1785424"/>
            <a:ext cx="4524252" cy="3644350"/>
          </a:xfr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Picture 19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00626B0-42F0-560D-717F-51C8F31B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15674CD-49C0-0B69-364E-6DC4D3C7E86A}"/>
              </a:ext>
            </a:extLst>
          </p:cNvPr>
          <p:cNvGrpSpPr/>
          <p:nvPr/>
        </p:nvGrpSpPr>
        <p:grpSpPr>
          <a:xfrm>
            <a:off x="519925" y="810820"/>
            <a:ext cx="6091893" cy="5718599"/>
            <a:chOff x="3857484" y="721093"/>
            <a:chExt cx="5580355" cy="57185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C80EC5-3099-1E1C-712A-85767A350F67}"/>
                </a:ext>
              </a:extLst>
            </p:cNvPr>
            <p:cNvSpPr/>
            <p:nvPr/>
          </p:nvSpPr>
          <p:spPr>
            <a:xfrm>
              <a:off x="5165805" y="3642332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Method of Delivery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5606FF-CA24-CD9B-7AE1-50A8EEBD7A02}"/>
                </a:ext>
              </a:extLst>
            </p:cNvPr>
            <p:cNvSpPr/>
            <p:nvPr/>
          </p:nvSpPr>
          <p:spPr>
            <a:xfrm>
              <a:off x="6507350" y="2893777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Associated SOC Code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60F442-19F3-C2BA-28C9-97B97E8D269E}"/>
                </a:ext>
              </a:extLst>
            </p:cNvPr>
            <p:cNvSpPr/>
            <p:nvPr/>
          </p:nvSpPr>
          <p:spPr>
            <a:xfrm>
              <a:off x="5165805" y="2162079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Program Name and Synopsis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91A862-D3BF-154D-780F-A694CC31F083}"/>
                </a:ext>
              </a:extLst>
            </p:cNvPr>
            <p:cNvSpPr/>
            <p:nvPr/>
          </p:nvSpPr>
          <p:spPr>
            <a:xfrm>
              <a:off x="7855862" y="2159927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Single or Multiple Courses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1BEBE27-655B-DE8C-41B8-3A76418D66CA}"/>
                </a:ext>
              </a:extLst>
            </p:cNvPr>
            <p:cNvSpPr/>
            <p:nvPr/>
          </p:nvSpPr>
          <p:spPr>
            <a:xfrm>
              <a:off x="6521485" y="4374030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Type of Credential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254FB0-F670-AFD5-85A9-7F40A644376E}"/>
                </a:ext>
              </a:extLst>
            </p:cNvPr>
            <p:cNvSpPr/>
            <p:nvPr/>
          </p:nvSpPr>
          <p:spPr>
            <a:xfrm>
              <a:off x="7825718" y="3585865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  <a:solidFill>
              <a:srgbClr val="CC9900"/>
            </a:solidFill>
          </p:spPr>
          <p:style>
            <a:lnRef idx="2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Name of Credential</a:t>
              </a:r>
              <a:endParaRPr lang="en-US" kern="12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BB3C40-812C-5A6E-B022-2B78F8E305C1}"/>
                </a:ext>
              </a:extLst>
            </p:cNvPr>
            <p:cNvSpPr/>
            <p:nvPr/>
          </p:nvSpPr>
          <p:spPr>
            <a:xfrm>
              <a:off x="5187107" y="5081747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  <a:solidFill>
              <a:srgbClr val="CC9900"/>
            </a:solidFill>
          </p:spPr>
          <p:style>
            <a:lnRef idx="2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ZIP Code and County</a:t>
              </a:r>
              <a:endParaRPr lang="en-US" kern="12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3B075F-B337-CDFC-E75B-B9E113198ED9}"/>
                </a:ext>
              </a:extLst>
            </p:cNvPr>
            <p:cNvSpPr/>
            <p:nvPr/>
          </p:nvSpPr>
          <p:spPr>
            <a:xfrm>
              <a:off x="7855862" y="5018369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Total Credit Hours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C74C60-BB74-19E6-297A-7BFEE3329991}"/>
                </a:ext>
              </a:extLst>
            </p:cNvPr>
            <p:cNvSpPr/>
            <p:nvPr/>
          </p:nvSpPr>
          <p:spPr>
            <a:xfrm>
              <a:off x="3857489" y="4381680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Program Cost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14A59E-ACFB-3D35-3802-0E8F66AE2643}"/>
                </a:ext>
              </a:extLst>
            </p:cNvPr>
            <p:cNvSpPr/>
            <p:nvPr/>
          </p:nvSpPr>
          <p:spPr>
            <a:xfrm>
              <a:off x="3857484" y="2902425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  <a:solidFill>
              <a:srgbClr val="CC9900"/>
            </a:solidFill>
          </p:spPr>
          <p:style>
            <a:lnRef idx="2">
              <a:schemeClr val="accent5">
                <a:hueOff val="-4505695"/>
                <a:satOff val="-11613"/>
                <a:lumOff val="-7843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Financial Aid Offered</a:t>
              </a:r>
              <a:endParaRPr lang="en-US" kern="120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F26F5ED-DF97-62AE-4FE0-1491A3E1FEB7}"/>
                </a:ext>
              </a:extLst>
            </p:cNvPr>
            <p:cNvSpPr/>
            <p:nvPr/>
          </p:nvSpPr>
          <p:spPr>
            <a:xfrm>
              <a:off x="6511437" y="1469820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Training Schedule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1782900-5054-A3D0-A88F-C940D33930EA}"/>
                </a:ext>
              </a:extLst>
            </p:cNvPr>
            <p:cNvSpPr/>
            <p:nvPr/>
          </p:nvSpPr>
          <p:spPr>
            <a:xfrm>
              <a:off x="7815671" y="721093"/>
              <a:ext cx="1581977" cy="1357945"/>
            </a:xfrm>
            <a:custGeom>
              <a:avLst/>
              <a:gdLst>
                <a:gd name="connsiteX0" fmla="*/ 0 w 1581977"/>
                <a:gd name="connsiteY0" fmla="*/ 678973 h 1357945"/>
                <a:gd name="connsiteX1" fmla="*/ 339486 w 1581977"/>
                <a:gd name="connsiteY1" fmla="*/ 0 h 1357945"/>
                <a:gd name="connsiteX2" fmla="*/ 1242491 w 1581977"/>
                <a:gd name="connsiteY2" fmla="*/ 0 h 1357945"/>
                <a:gd name="connsiteX3" fmla="*/ 1581977 w 1581977"/>
                <a:gd name="connsiteY3" fmla="*/ 678973 h 1357945"/>
                <a:gd name="connsiteX4" fmla="*/ 1242491 w 1581977"/>
                <a:gd name="connsiteY4" fmla="*/ 1357945 h 1357945"/>
                <a:gd name="connsiteX5" fmla="*/ 339486 w 1581977"/>
                <a:gd name="connsiteY5" fmla="*/ 1357945 h 1357945"/>
                <a:gd name="connsiteX6" fmla="*/ 0 w 1581977"/>
                <a:gd name="connsiteY6" fmla="*/ 678973 h 13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977" h="1357945">
                  <a:moveTo>
                    <a:pt x="0" y="678973"/>
                  </a:moveTo>
                  <a:lnTo>
                    <a:pt x="339486" y="0"/>
                  </a:lnTo>
                  <a:lnTo>
                    <a:pt x="1242491" y="0"/>
                  </a:lnTo>
                  <a:lnTo>
                    <a:pt x="1581977" y="678973"/>
                  </a:lnTo>
                  <a:lnTo>
                    <a:pt x="1242491" y="1357945"/>
                  </a:lnTo>
                  <a:lnTo>
                    <a:pt x="339486" y="1357945"/>
                  </a:lnTo>
                  <a:lnTo>
                    <a:pt x="0" y="678973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94" tIns="228079" rIns="244993" bIns="22807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Prerequisites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14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7FD8603-885D-BAD5-5508-38F969713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62" y="424324"/>
            <a:ext cx="2973475" cy="620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FA58F-C6AF-12AD-DA7C-6067ED0D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1" y="414793"/>
            <a:ext cx="5878490" cy="381319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Performance Data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BF04AD8-2F1C-D7F4-3BCC-F4AAA49CCB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6889242"/>
              </p:ext>
            </p:extLst>
          </p:nvPr>
        </p:nvGraphicFramePr>
        <p:xfrm>
          <a:off x="572756" y="994788"/>
          <a:ext cx="10726967" cy="46749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25037">
                  <a:extLst>
                    <a:ext uri="{9D8B030D-6E8A-4147-A177-3AD203B41FA5}">
                      <a16:colId xmlns:a16="http://schemas.microsoft.com/office/drawing/2014/main" val="3673910500"/>
                    </a:ext>
                  </a:extLst>
                </a:gridCol>
                <a:gridCol w="7601930">
                  <a:extLst>
                    <a:ext uri="{9D8B030D-6E8A-4147-A177-3AD203B41FA5}">
                      <a16:colId xmlns:a16="http://schemas.microsoft.com/office/drawing/2014/main" val="3090712590"/>
                    </a:ext>
                  </a:extLst>
                </a:gridCol>
              </a:tblGrid>
              <a:tr h="490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615" marR="54615" marT="27308" marB="273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615" marR="54615" marT="27308" marB="27308"/>
                </a:tc>
                <a:extLst>
                  <a:ext uri="{0D108BD9-81ED-4DB2-BD59-A6C34878D82A}">
                    <a16:rowId xmlns:a16="http://schemas.microsoft.com/office/drawing/2014/main" val="3404813189"/>
                  </a:ext>
                </a:extLst>
              </a:tr>
              <a:tr h="344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Performance Type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or Continued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74007372"/>
                  </a:ext>
                </a:extLst>
              </a:tr>
              <a:tr h="344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Student Type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ALWAYS select “Overall”; NEVER select “WIOA”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2692561317"/>
                  </a:ext>
                </a:extLst>
              </a:tr>
              <a:tr h="344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Begin Date &amp; End Date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MM, DD, YYYY Format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3876772384"/>
                  </a:ext>
                </a:extLst>
              </a:tr>
              <a:tr h="344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# Served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Number of students enrolled in the program during the reporting period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270032250"/>
                  </a:ext>
                </a:extLst>
              </a:tr>
              <a:tr h="6151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# Exited 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 number of students who completed, withdrew, or transferred from the program during the reporting period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2179454396"/>
                  </a:ext>
                </a:extLst>
              </a:tr>
              <a:tr h="6151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# Completed 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 number of students who successfully completed the program during the program year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4101654769"/>
                  </a:ext>
                </a:extLst>
              </a:tr>
              <a:tr h="6151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# Employed 2nd Quarter After Exit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Number of students who were employed in the 2nd quarter after leaving the program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463507978"/>
                  </a:ext>
                </a:extLst>
              </a:tr>
              <a:tr h="6151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# Employed 4th Quarter After Exit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Number of students who were employed in the 4th quarter after leaving the program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3251535273"/>
                  </a:ext>
                </a:extLst>
              </a:tr>
              <a:tr h="344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# Who Attained Credentials 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Number of students who earned credential(s) upon completion of the program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1982540947"/>
                  </a:ext>
                </a:extLst>
              </a:tr>
            </a:tbl>
          </a:graphicData>
        </a:graphic>
      </p:graphicFrame>
      <p:pic>
        <p:nvPicPr>
          <p:cNvPr id="55" name="Picture 5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F2228BD-5422-E3D0-1CFA-B6160B6356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58BD296-0250-411E-6C1C-8A540328FC34}"/>
              </a:ext>
            </a:extLst>
          </p:cNvPr>
          <p:cNvSpPr txBox="1">
            <a:spLocks/>
          </p:cNvSpPr>
          <p:nvPr/>
        </p:nvSpPr>
        <p:spPr>
          <a:xfrm>
            <a:off x="2390110" y="5795386"/>
            <a:ext cx="6903219" cy="38131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Performance Data is Required for Initial &amp; Subsequent Programs</a:t>
            </a:r>
          </a:p>
        </p:txBody>
      </p:sp>
    </p:spTree>
    <p:extLst>
      <p:ext uri="{BB962C8B-B14F-4D97-AF65-F5344CB8AC3E}">
        <p14:creationId xmlns:p14="http://schemas.microsoft.com/office/powerpoint/2010/main" val="260993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A58F-C6AF-12AD-DA7C-6067ED0D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63" y="380573"/>
            <a:ext cx="10173010" cy="405953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Performance Data (cont.)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BF04AD8-2F1C-D7F4-3BCC-F4AAA49CCB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3423629"/>
              </p:ext>
            </p:extLst>
          </p:nvPr>
        </p:nvGraphicFramePr>
        <p:xfrm>
          <a:off x="5113679" y="1267843"/>
          <a:ext cx="6871224" cy="360560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12053">
                  <a:extLst>
                    <a:ext uri="{9D8B030D-6E8A-4147-A177-3AD203B41FA5}">
                      <a16:colId xmlns:a16="http://schemas.microsoft.com/office/drawing/2014/main" val="3673910500"/>
                    </a:ext>
                  </a:extLst>
                </a:gridCol>
                <a:gridCol w="4559171">
                  <a:extLst>
                    <a:ext uri="{9D8B030D-6E8A-4147-A177-3AD203B41FA5}">
                      <a16:colId xmlns:a16="http://schemas.microsoft.com/office/drawing/2014/main" val="3090712590"/>
                    </a:ext>
                  </a:extLst>
                </a:gridCol>
              </a:tblGrid>
              <a:tr h="400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615" marR="54615" marT="27308" marB="273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615" marR="54615" marT="27308" marB="27308"/>
                </a:tc>
                <a:extLst>
                  <a:ext uri="{0D108BD9-81ED-4DB2-BD59-A6C34878D82A}">
                    <a16:rowId xmlns:a16="http://schemas.microsoft.com/office/drawing/2014/main" val="3404813189"/>
                  </a:ext>
                </a:extLst>
              </a:tr>
              <a:tr h="10683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Median Earnings in 2nd Quarter After Exit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median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quarterly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wage students earned in the 2nd quarter after leaving the program.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74007372"/>
                  </a:ext>
                </a:extLst>
              </a:tr>
              <a:tr h="10683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Average Earnings in 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Quarter After Exit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average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quarterly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wage students earned in the 2nd quarter after leaving the program.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2692561317"/>
                  </a:ext>
                </a:extLst>
              </a:tr>
              <a:tr h="10683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Average Earnings in 4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Quarter After Exit</a:t>
                      </a:r>
                    </a:p>
                  </a:txBody>
                  <a:tcPr marL="54615" marR="54615" marT="27308" marB="273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average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quarterly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wage students earned in the 4th quarter after leaving the program.</a:t>
                      </a:r>
                    </a:p>
                  </a:txBody>
                  <a:tcPr marL="54615" marR="54615" marT="27308" marB="27308" anchor="ctr"/>
                </a:tc>
                <a:extLst>
                  <a:ext uri="{0D108BD9-81ED-4DB2-BD59-A6C34878D82A}">
                    <a16:rowId xmlns:a16="http://schemas.microsoft.com/office/drawing/2014/main" val="3876772384"/>
                  </a:ext>
                </a:extLst>
              </a:tr>
            </a:tbl>
          </a:graphicData>
        </a:graphic>
      </p:graphicFrame>
      <p:pic>
        <p:nvPicPr>
          <p:cNvPr id="55" name="Picture 5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F2228BD-5422-E3D0-1CFA-B6160B635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5B0A422-E6E8-EDF1-5667-45E21475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" y="1267843"/>
            <a:ext cx="4493618" cy="492877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39A3666-5202-EF5E-796C-5360F90F6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62" y="424324"/>
            <a:ext cx="2973475" cy="6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A58F-C6AF-12AD-DA7C-6067ED0D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5" y="290647"/>
            <a:ext cx="10255684" cy="606679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Program Performance - Wage Data Collection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CF40-B030-82CD-9DE0-7DECEBA4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8" y="1536291"/>
            <a:ext cx="5957127" cy="4352044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 Providers may collect wage data from sources including (but not limited to): </a:t>
            </a:r>
          </a:p>
          <a:p>
            <a:pPr marL="0" indent="0">
              <a:buNone/>
            </a:pPr>
            <a:endParaRPr lang="en-US" sz="2000" dirty="0"/>
          </a:p>
          <a:p>
            <a:pPr marL="285750" lvl="1"/>
            <a:r>
              <a:rPr lang="en-US" sz="1800" dirty="0"/>
              <a:t>Copies of quarterly tax payment forms, such as a Form 941 (Employer’s Quarterly Tax Return)</a:t>
            </a:r>
          </a:p>
          <a:p>
            <a:pPr marL="285750" lvl="1"/>
            <a:r>
              <a:rPr lang="en-US" sz="1800" dirty="0"/>
              <a:t>Copies of paystubs</a:t>
            </a:r>
          </a:p>
          <a:p>
            <a:pPr marL="285750" lvl="1"/>
            <a:r>
              <a:rPr lang="en-US" sz="1800" dirty="0"/>
              <a:t>A signed letter from an employer on company letterhead, attesting to an individual’s employment status and earnings</a:t>
            </a:r>
          </a:p>
          <a:p>
            <a:pPr marL="285750" lvl="1"/>
            <a:r>
              <a:rPr lang="en-US" sz="1800" dirty="0"/>
              <a:t>Follow-up survey (self-reported) with students</a:t>
            </a:r>
          </a:p>
          <a:p>
            <a:pPr marL="285750" lvl="1"/>
            <a:r>
              <a:rPr lang="en-US" sz="1800" dirty="0"/>
              <a:t>Income earned from similar positions per tools such as EMSI or O*Net</a:t>
            </a:r>
          </a:p>
          <a:p>
            <a:pPr marL="285750" lvl="1"/>
            <a:r>
              <a:rPr lang="en-US" sz="1800" dirty="0"/>
              <a:t>Self-employment worksheets signed and attested to by students</a:t>
            </a:r>
          </a:p>
        </p:txBody>
      </p:sp>
      <p:pic>
        <p:nvPicPr>
          <p:cNvPr id="55" name="Picture 5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F2228BD-5422-E3D0-1CFA-B6160B635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1CE531-85F8-3047-0D8B-85BBE3621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92815" y="1536291"/>
            <a:ext cx="4492451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9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25D1-A3C7-0DD1-FB53-E418FF7B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3" y="254594"/>
            <a:ext cx="10515600" cy="62966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On-Line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3E0B5-F09D-20B4-9B1B-C90F57769349}"/>
              </a:ext>
            </a:extLst>
          </p:cNvPr>
          <p:cNvSpPr txBox="1"/>
          <p:nvPr/>
        </p:nvSpPr>
        <p:spPr>
          <a:xfrm flipH="1">
            <a:off x="637236" y="6059156"/>
            <a:ext cx="334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70C0"/>
                </a:solidFill>
              </a:rPr>
              <a:t>greencountryworks.org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3FA6F5-2F0B-0853-898E-56C58838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6" y="1019914"/>
            <a:ext cx="3784773" cy="1733334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69D6B5-B08B-F745-027A-B03A6D8F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6" y="2888906"/>
            <a:ext cx="3784773" cy="1443539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1E4E97-8E8D-1697-1DAD-1F2E5F82A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8" y="4468103"/>
            <a:ext cx="3784772" cy="1443539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995F3B-B48C-8A91-C8A2-E137C95AE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4594"/>
            <a:ext cx="7619999" cy="660340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4DFA100-B366-B211-FF8D-F3102F4082A1}"/>
              </a:ext>
            </a:extLst>
          </p:cNvPr>
          <p:cNvSpPr/>
          <p:nvPr/>
        </p:nvSpPr>
        <p:spPr>
          <a:xfrm>
            <a:off x="3295858" y="2371411"/>
            <a:ext cx="874207" cy="3699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DC024A0C-5CAE-3112-9EF8-493B8A4EDA44}"/>
              </a:ext>
            </a:extLst>
          </p:cNvPr>
          <p:cNvSpPr/>
          <p:nvPr/>
        </p:nvSpPr>
        <p:spPr>
          <a:xfrm>
            <a:off x="149991" y="2094176"/>
            <a:ext cx="396076" cy="122178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705879FE-B6CA-6169-7025-AFEF2C611490}"/>
              </a:ext>
            </a:extLst>
          </p:cNvPr>
          <p:cNvSpPr/>
          <p:nvPr/>
        </p:nvSpPr>
        <p:spPr>
          <a:xfrm>
            <a:off x="149991" y="3709699"/>
            <a:ext cx="396076" cy="122178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FA79014-CADB-82AB-9292-558A923F86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D84E-B7B4-0A8E-FA0E-9243951B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Check-In:</a:t>
            </a:r>
            <a:b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or Comments?</a:t>
            </a:r>
          </a:p>
        </p:txBody>
      </p:sp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7517EFC-F198-38EA-88E8-6C1F33FC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C24D-C8FE-F83A-A79D-CCE3FF6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1" y="204352"/>
            <a:ext cx="10515600" cy="57942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9D-F978-B24D-2520-F56551612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7" y="950411"/>
            <a:ext cx="10515599" cy="5658858"/>
          </a:xfrm>
        </p:spPr>
        <p:txBody>
          <a:bodyPr>
            <a:normAutofit/>
          </a:bodyPr>
          <a:lstStyle/>
          <a:p>
            <a:r>
              <a:rPr lang="en-US" sz="2400" dirty="0"/>
              <a:t>Please provide feedback on this Orientation session</a:t>
            </a:r>
          </a:p>
          <a:p>
            <a:pPr lvl="1"/>
            <a:r>
              <a:rPr lang="en-US" sz="2000" dirty="0"/>
              <a:t>What was helpful?</a:t>
            </a:r>
          </a:p>
          <a:p>
            <a:pPr lvl="1"/>
            <a:r>
              <a:rPr lang="en-US" sz="2000" dirty="0"/>
              <a:t>What was not helpful?</a:t>
            </a:r>
          </a:p>
          <a:p>
            <a:pPr lvl="1"/>
            <a:r>
              <a:rPr lang="en-US" sz="2000" dirty="0"/>
              <a:t>What is missing?</a:t>
            </a:r>
          </a:p>
          <a:p>
            <a:r>
              <a:rPr lang="en-US" sz="2400" dirty="0"/>
              <a:t>Please review the on-line resources and provide the same feedback!</a:t>
            </a:r>
          </a:p>
          <a:p>
            <a:r>
              <a:rPr lang="en-US" sz="2400" dirty="0"/>
              <a:t>Quarterly check-ins will begin during the month of September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Stay informed – follow Green Country on social media!</a:t>
            </a:r>
          </a:p>
          <a:p>
            <a:pPr marL="0" indent="0">
              <a:buNone/>
            </a:pPr>
            <a:endParaRPr lang="en-US" sz="24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https://www.facebook.com/greencountryworks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https://www.linkedin.com/company/workforce-greencountry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https://www.instagram.com/greencountryworks/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B0FB21C-B71F-CD50-5E2C-EB292689ADF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1BE5-F5CF-C017-6DE2-BC2CD700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EAB3-C835-E78B-00D4-94ACE035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Big Picture</a:t>
            </a:r>
          </a:p>
          <a:p>
            <a:pPr lvl="1"/>
            <a:r>
              <a:rPr lang="en-US" i="1" dirty="0"/>
              <a:t>Workforce Innovation and Opportunity Act</a:t>
            </a:r>
          </a:p>
          <a:p>
            <a:pPr lvl="1"/>
            <a:r>
              <a:rPr lang="en-US" i="1" dirty="0"/>
              <a:t>Oklahoma Workforce System</a:t>
            </a:r>
          </a:p>
          <a:p>
            <a:pPr lvl="1"/>
            <a:r>
              <a:rPr lang="en-US" i="1" dirty="0"/>
              <a:t>Green Country Workforce</a:t>
            </a:r>
          </a:p>
          <a:p>
            <a:pPr lvl="1"/>
            <a:endParaRPr lang="en-US" dirty="0"/>
          </a:p>
          <a:p>
            <a:r>
              <a:rPr lang="en-US" dirty="0"/>
              <a:t>Service Provision</a:t>
            </a:r>
          </a:p>
          <a:p>
            <a:pPr lvl="1"/>
            <a:endParaRPr lang="en-US" dirty="0"/>
          </a:p>
          <a:p>
            <a:r>
              <a:rPr lang="en-US" dirty="0"/>
              <a:t>The Role of the Training Provider</a:t>
            </a:r>
          </a:p>
          <a:p>
            <a:pPr lvl="1"/>
            <a:r>
              <a:rPr lang="en-US" i="1" dirty="0"/>
              <a:t>Provider Eligibility</a:t>
            </a:r>
          </a:p>
          <a:p>
            <a:pPr lvl="1"/>
            <a:r>
              <a:rPr lang="en-US" i="1" dirty="0"/>
              <a:t>Program Requirements</a:t>
            </a:r>
          </a:p>
          <a:p>
            <a:endParaRPr lang="en-US" dirty="0"/>
          </a:p>
          <a:p>
            <a:r>
              <a:rPr lang="en-US" dirty="0"/>
              <a:t>Helpful Resources and 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5B422-804E-3871-0509-3E0EC828ED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91991" y="5766145"/>
            <a:ext cx="1927979" cy="8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F30F-7756-7D1D-D5D5-C40FC0CC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668BD-2E54-49B6-79A4-78FBF996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94" y="2438401"/>
            <a:ext cx="4040769" cy="1912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 success of our mission depends on all of us working together – we appreciate everything you do to make that happen!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BB0F9800-75C5-DE72-B6BD-540D1BE5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5862" y="1237845"/>
            <a:ext cx="6019331" cy="4379063"/>
          </a:xfrm>
          <a:prstGeom prst="rect">
            <a:avLst/>
          </a:prstGeom>
          <a:effectLst/>
        </p:spPr>
      </p:pic>
      <p:pic>
        <p:nvPicPr>
          <p:cNvPr id="11" name="Picture 1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019ADFEC-23A6-E3A8-6BAA-0AC41E8497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315694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8CFA-4186-E3C0-AD78-E525D885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0" y="45713"/>
            <a:ext cx="10770555" cy="8887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Workforce Innovation and Opportunity Act (WIOA)</a:t>
            </a:r>
            <a:r>
              <a:rPr lang="en-US" sz="2900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2C3CD-F2DB-0B55-F438-6E8BBEBAA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2" y="1423704"/>
            <a:ext cx="6090980" cy="48503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Became law in 2014, expect it to be extended another 6 years</a:t>
            </a:r>
            <a:endParaRPr lang="en-US" sz="19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Federal funds dedicated </a:t>
            </a:r>
            <a:r>
              <a:rPr lang="en-US" sz="19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helping job seekers succeed in the labor market and matching employers with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skilled workers</a:t>
            </a:r>
            <a:endParaRPr lang="en-US" sz="19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Specifically designed to </a:t>
            </a:r>
            <a:r>
              <a:rPr 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prioritize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serving people with barriers  to employment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This includes individuals who are: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Low-income or who receive public assistance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Currently deficient in basic skills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Veterans and their eligible spouses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Living with any type of disability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Involved in the justice system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Immigrants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Youth ages 16-24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A51D8-34BE-22D3-F936-083FF745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91991" y="5766145"/>
            <a:ext cx="1927979" cy="865273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CFDEEF4-60CE-3E25-1B19-C201B89E6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9892" y="1612859"/>
            <a:ext cx="5320620" cy="401059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350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FE0F-1644-E1A2-A625-DD199A94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" y="98605"/>
            <a:ext cx="11019158" cy="797163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Oklahoma Workforce System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732654-7BC9-C00B-FD2B-93EFEA0A8D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5480" b="-1"/>
          <a:stretch/>
        </p:blipFill>
        <p:spPr>
          <a:xfrm>
            <a:off x="486365" y="1305512"/>
            <a:ext cx="6309786" cy="4811992"/>
          </a:xfrm>
          <a:prstGeom prst="rect">
            <a:avLst/>
          </a:prstGeom>
        </p:spPr>
      </p:pic>
      <p:sp>
        <p:nvSpPr>
          <p:cNvPr id="104" name="Content Placeholder 4">
            <a:extLst>
              <a:ext uri="{FF2B5EF4-FFF2-40B4-BE49-F238E27FC236}">
                <a16:creationId xmlns:a16="http://schemas.microsoft.com/office/drawing/2014/main" id="{394E2784-308A-98ED-5364-6FC2C1D8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5538" y="1265318"/>
            <a:ext cx="4240404" cy="3586544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Local Area Workforce Development Board: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Serves a designated area with unique strengths and needs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 its own processes and policies in managing WIOA funds for their Area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Identifies a Local Area ETP Registry Administrator</a:t>
            </a:r>
          </a:p>
          <a:p>
            <a:r>
              <a:rPr lang="en-US" sz="2000" dirty="0"/>
              <a:t>Is monitored by the State Office of Workforce Development (OOWD) for compliance to WIOA regulations</a:t>
            </a:r>
          </a:p>
        </p:txBody>
      </p:sp>
      <p:sp>
        <p:nvSpPr>
          <p:cNvPr id="69" name="Content Placeholder 4">
            <a:extLst>
              <a:ext uri="{FF2B5EF4-FFF2-40B4-BE49-F238E27FC236}">
                <a16:creationId xmlns:a16="http://schemas.microsoft.com/office/drawing/2014/main" id="{EB8517EA-A721-59CF-D7C9-49FB75DBBE8D}"/>
              </a:ext>
            </a:extLst>
          </p:cNvPr>
          <p:cNvSpPr txBox="1">
            <a:spLocks/>
          </p:cNvSpPr>
          <p:nvPr/>
        </p:nvSpPr>
        <p:spPr>
          <a:xfrm>
            <a:off x="6206763" y="3785616"/>
            <a:ext cx="5639671" cy="198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FFCCC-6ECA-35EB-638E-B41999CE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0058400" y="5760720"/>
            <a:ext cx="1927979" cy="8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04AD0F-4BB7-A279-1351-4392F8BE1A2E}"/>
              </a:ext>
            </a:extLst>
          </p:cNvPr>
          <p:cNvSpPr txBox="1"/>
          <p:nvPr/>
        </p:nvSpPr>
        <p:spPr>
          <a:xfrm>
            <a:off x="663163" y="959901"/>
            <a:ext cx="10865673" cy="6463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Mission Statement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Green Country Workforce fuels economic development by creating relationships that benefit employers and job seekers by placing talent today, while preparing individuals for the jobs of tomorrow.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ADE84-0C4C-86BE-665F-B40A7BAB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40B5FC-47E1-DA9F-E94E-597CC01EB01B}"/>
              </a:ext>
            </a:extLst>
          </p:cNvPr>
          <p:cNvSpPr txBox="1"/>
          <p:nvPr/>
        </p:nvSpPr>
        <p:spPr>
          <a:xfrm>
            <a:off x="423531" y="5029101"/>
            <a:ext cx="4824140" cy="12926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Julie Van De Wege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ETP Registry Administrator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Phone: 918-438-7947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jvandewege@greencountryworks.org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6A6BAF-F5F3-5B97-9F53-1ADA6C5FA7B7}"/>
              </a:ext>
            </a:extLst>
          </p:cNvPr>
          <p:cNvSpPr txBox="1">
            <a:spLocks/>
          </p:cNvSpPr>
          <p:nvPr/>
        </p:nvSpPr>
        <p:spPr>
          <a:xfrm>
            <a:off x="140680" y="88559"/>
            <a:ext cx="11019158" cy="81393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Green Country Workforce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BEC4327-75C5-5ECC-EE79-A479C3E8FD27}"/>
              </a:ext>
            </a:extLst>
          </p:cNvPr>
          <p:cNvGrpSpPr/>
          <p:nvPr/>
        </p:nvGrpSpPr>
        <p:grpSpPr>
          <a:xfrm>
            <a:off x="5416550" y="1688246"/>
            <a:ext cx="5877788" cy="4072474"/>
            <a:chOff x="3477227" y="1838969"/>
            <a:chExt cx="5877788" cy="37633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64638E-AB98-53A4-FB8E-0AB349B19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1939" y="1838969"/>
              <a:ext cx="4009293" cy="345912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FFA056-DCC2-CF1B-F9BB-B91DA0A0D477}"/>
                </a:ext>
              </a:extLst>
            </p:cNvPr>
            <p:cNvSpPr/>
            <p:nvPr/>
          </p:nvSpPr>
          <p:spPr>
            <a:xfrm>
              <a:off x="5613678" y="2131253"/>
              <a:ext cx="2148674" cy="962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E8C7FF-99E9-F8A7-2BD5-BC8E1D5B5741}"/>
                </a:ext>
              </a:extLst>
            </p:cNvPr>
            <p:cNvSpPr/>
            <p:nvPr/>
          </p:nvSpPr>
          <p:spPr>
            <a:xfrm>
              <a:off x="5926585" y="2937817"/>
              <a:ext cx="2148674" cy="531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8F3359-22E7-8321-BDBD-C29C01E1E50B}"/>
                </a:ext>
              </a:extLst>
            </p:cNvPr>
            <p:cNvSpPr/>
            <p:nvPr/>
          </p:nvSpPr>
          <p:spPr>
            <a:xfrm>
              <a:off x="3477227" y="4853935"/>
              <a:ext cx="2148674" cy="531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C906BE-4ED8-D3D2-26F4-ABBFB4628F2D}"/>
                </a:ext>
              </a:extLst>
            </p:cNvPr>
            <p:cNvSpPr/>
            <p:nvPr/>
          </p:nvSpPr>
          <p:spPr>
            <a:xfrm>
              <a:off x="3690257" y="3686117"/>
              <a:ext cx="989493" cy="1174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0B4C14-64F3-8949-B859-5E49B3079856}"/>
                </a:ext>
              </a:extLst>
            </p:cNvPr>
            <p:cNvSpPr/>
            <p:nvPr/>
          </p:nvSpPr>
          <p:spPr>
            <a:xfrm>
              <a:off x="4348176" y="4411660"/>
              <a:ext cx="989493" cy="884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7E4EB7-9221-07A5-4928-4653C1775DB1}"/>
                </a:ext>
              </a:extLst>
            </p:cNvPr>
            <p:cNvSpPr/>
            <p:nvPr/>
          </p:nvSpPr>
          <p:spPr>
            <a:xfrm>
              <a:off x="5613678" y="5178551"/>
              <a:ext cx="2148674" cy="206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D78D83-287B-3646-F7E4-B25F5220738B}"/>
                </a:ext>
              </a:extLst>
            </p:cNvPr>
            <p:cNvSpPr/>
            <p:nvPr/>
          </p:nvSpPr>
          <p:spPr>
            <a:xfrm>
              <a:off x="5926585" y="4980333"/>
              <a:ext cx="2004647" cy="221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92097F-2D96-1967-32C1-EA947D5F7B0D}"/>
                </a:ext>
              </a:extLst>
            </p:cNvPr>
            <p:cNvSpPr txBox="1"/>
            <p:nvPr/>
          </p:nvSpPr>
          <p:spPr>
            <a:xfrm>
              <a:off x="6095999" y="2462831"/>
              <a:ext cx="657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TULSA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8D8980C-D515-E031-FED2-A03632DC1E7A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5807947" y="2616720"/>
              <a:ext cx="288052" cy="6348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D3A99-6E91-C43C-0A51-3B71A5A80C28}"/>
                </a:ext>
              </a:extLst>
            </p:cNvPr>
            <p:cNvSpPr txBox="1"/>
            <p:nvPr/>
          </p:nvSpPr>
          <p:spPr>
            <a:xfrm>
              <a:off x="3671289" y="4121353"/>
              <a:ext cx="898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SAPULPA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F31732E-2125-935D-E3C4-8B377D10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5003" y="3868575"/>
              <a:ext cx="726429" cy="2527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AA8EE3-C330-1B14-AF7C-EC53E4AD7541}"/>
                </a:ext>
              </a:extLst>
            </p:cNvPr>
            <p:cNvSpPr txBox="1"/>
            <p:nvPr/>
          </p:nvSpPr>
          <p:spPr>
            <a:xfrm>
              <a:off x="8268118" y="3925450"/>
              <a:ext cx="1086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MUSKOGEE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0F970A-DFEF-B982-E758-E663FBA9C0C1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6753918" y="4079339"/>
              <a:ext cx="1514200" cy="3521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A900A1-9A60-93D1-E8CB-D17CEE16D816}"/>
                </a:ext>
              </a:extLst>
            </p:cNvPr>
            <p:cNvSpPr txBox="1"/>
            <p:nvPr/>
          </p:nvSpPr>
          <p:spPr>
            <a:xfrm>
              <a:off x="7086065" y="2761576"/>
              <a:ext cx="1158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TAHLEQUAH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EDCDBF3-736A-2ABF-BD77-02C71D4F4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813" y="3000107"/>
              <a:ext cx="404111" cy="7785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CD790A-9D59-959E-81AD-3432F0D02A4C}"/>
                </a:ext>
              </a:extLst>
            </p:cNvPr>
            <p:cNvSpPr txBox="1"/>
            <p:nvPr/>
          </p:nvSpPr>
          <p:spPr>
            <a:xfrm>
              <a:off x="6148229" y="2926770"/>
              <a:ext cx="1036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WAGONER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79A17C3-1F06-AFCB-9D03-0F2BF5DD0A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4958" y="3234547"/>
              <a:ext cx="210054" cy="5696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588E11-4CB0-4981-CD46-24B9F1F8152D}"/>
                </a:ext>
              </a:extLst>
            </p:cNvPr>
            <p:cNvSpPr txBox="1"/>
            <p:nvPr/>
          </p:nvSpPr>
          <p:spPr>
            <a:xfrm>
              <a:off x="5842011" y="5294546"/>
              <a:ext cx="1086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EUFAULA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FFA4255-D1C5-6F68-4542-BC2341B477BD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6209542" y="4632533"/>
              <a:ext cx="175918" cy="6620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31B696-373F-9860-58E8-30D43A542614}"/>
                </a:ext>
              </a:extLst>
            </p:cNvPr>
            <p:cNvSpPr txBox="1"/>
            <p:nvPr/>
          </p:nvSpPr>
          <p:spPr>
            <a:xfrm>
              <a:off x="7762352" y="5032723"/>
              <a:ext cx="1086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SALLISAW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BE28948-7337-C713-C863-6B7A77BC9387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7511018" y="4608189"/>
              <a:ext cx="794783" cy="424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B69656A-8A0A-A734-5AF8-92368FFBB5E4}"/>
                </a:ext>
              </a:extLst>
            </p:cNvPr>
            <p:cNvSpPr txBox="1"/>
            <p:nvPr/>
          </p:nvSpPr>
          <p:spPr>
            <a:xfrm>
              <a:off x="8193897" y="3242711"/>
              <a:ext cx="1086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STILWELL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38F1CBC-4DB3-BAFB-E588-D323F99F441A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7612597" y="3396600"/>
              <a:ext cx="581300" cy="3230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9A0E959-EAC6-45C2-FBA0-8FF378CD243C}"/>
                </a:ext>
              </a:extLst>
            </p:cNvPr>
            <p:cNvSpPr txBox="1"/>
            <p:nvPr/>
          </p:nvSpPr>
          <p:spPr>
            <a:xfrm>
              <a:off x="4034735" y="4576607"/>
              <a:ext cx="1080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OKMULGEE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27B8D04-0D3B-5697-4F20-924E6B4A5607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V="1">
              <a:off x="4575211" y="4334824"/>
              <a:ext cx="1013153" cy="2417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17120A0-4D9F-C171-7F67-39E52F16ED29}"/>
              </a:ext>
            </a:extLst>
          </p:cNvPr>
          <p:cNvSpPr txBox="1"/>
          <p:nvPr/>
        </p:nvSpPr>
        <p:spPr>
          <a:xfrm flipH="1">
            <a:off x="579698" y="2201172"/>
            <a:ext cx="4736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Formed through the 2021 merger of Tulsa Area Workforce Development Board and Eastern Workforce Investment Board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Nine centers of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full-time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part-time</a:t>
            </a:r>
          </a:p>
        </p:txBody>
      </p:sp>
    </p:spTree>
    <p:extLst>
      <p:ext uri="{BB962C8B-B14F-4D97-AF65-F5344CB8AC3E}">
        <p14:creationId xmlns:p14="http://schemas.microsoft.com/office/powerpoint/2010/main" val="900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3A70CD19-4938-8D41-A4B2-8EFC1920AA6C}"/>
              </a:ext>
            </a:extLst>
          </p:cNvPr>
          <p:cNvSpPr/>
          <p:nvPr/>
        </p:nvSpPr>
        <p:spPr>
          <a:xfrm rot="15102761">
            <a:off x="7235595" y="-457143"/>
            <a:ext cx="979378" cy="2712173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EC6F4-4300-A31C-01CD-CF0F6F87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1" y="186279"/>
            <a:ext cx="6443134" cy="418646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 Services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30FC2D-F636-2E96-4656-77D6FF2259F6}"/>
              </a:ext>
            </a:extLst>
          </p:cNvPr>
          <p:cNvSpPr/>
          <p:nvPr/>
        </p:nvSpPr>
        <p:spPr>
          <a:xfrm>
            <a:off x="7445829" y="955981"/>
            <a:ext cx="4625731" cy="2723389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000" dirty="0"/>
              <a:t>A </a:t>
            </a:r>
            <a:r>
              <a:rPr lang="en-US" sz="2000" b="1" u="none" dirty="0"/>
              <a:t>Career Coach </a:t>
            </a:r>
            <a:r>
              <a:rPr lang="en-US" sz="2000" u="none" dirty="0"/>
              <a:t>determines (</a:t>
            </a:r>
            <a:r>
              <a:rPr lang="en-US" sz="2000" dirty="0"/>
              <a:t>after conducting an interview,  evaluation, </a:t>
            </a:r>
            <a:r>
              <a:rPr lang="en-US" sz="2000" u="sng" dirty="0"/>
              <a:t>and</a:t>
            </a:r>
            <a:r>
              <a:rPr lang="en-US" sz="2000" dirty="0"/>
              <a:t> career planning) that the job seeker </a:t>
            </a:r>
            <a:r>
              <a:rPr lang="en-US" sz="2000" b="1" u="sng" dirty="0"/>
              <a:t>needs</a:t>
            </a:r>
            <a:r>
              <a:rPr lang="en-US" sz="2000" dirty="0"/>
              <a:t> training services to obtain or retain employment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396CC-461A-1663-7C04-7810F556D3CB}"/>
              </a:ext>
            </a:extLst>
          </p:cNvPr>
          <p:cNvSpPr txBox="1"/>
          <p:nvPr/>
        </p:nvSpPr>
        <p:spPr>
          <a:xfrm>
            <a:off x="7525644" y="4137219"/>
            <a:ext cx="446609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Individual Training Account (ITA) is the primary process to obtain training under WIOA</a:t>
            </a:r>
          </a:p>
          <a:p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ITA is a Payment Agreement with an Eligible Training Provider established on behalf of a qualifying participant </a:t>
            </a:r>
          </a:p>
          <a:p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The ITA must be documented as the “Funding of Last Resort”</a:t>
            </a:r>
            <a:endParaRPr lang="en-US" sz="17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733B8-623F-3E2B-D822-8A7719A77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678340"/>
              </p:ext>
            </p:extLst>
          </p:nvPr>
        </p:nvGraphicFramePr>
        <p:xfrm>
          <a:off x="245534" y="919352"/>
          <a:ext cx="6928989" cy="509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96B6348B-6221-0472-969D-FB067ACC7654}"/>
              </a:ext>
            </a:extLst>
          </p:cNvPr>
          <p:cNvSpPr/>
          <p:nvPr/>
        </p:nvSpPr>
        <p:spPr>
          <a:xfrm>
            <a:off x="9513765" y="3491506"/>
            <a:ext cx="489857" cy="64225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D3EF4CF-199F-ADF2-ECD9-57ACBB46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262422"/>
            <a:ext cx="5120561" cy="518348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ITA and the ETP Registry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75A8A30-7756-7932-2147-9C38604B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91" y="1671373"/>
            <a:ext cx="6599782" cy="4745415"/>
          </a:xfrm>
        </p:spPr>
        <p:txBody>
          <a:bodyPr>
            <a:normAutofit fontScale="92500" lnSpcReduction="10000"/>
          </a:bodyPr>
          <a:lstStyle/>
          <a:p>
            <a:r>
              <a:rPr lang="en-US" sz="1900" b="0" i="0" dirty="0">
                <a:effectLst/>
              </a:rPr>
              <a:t>The ETP Registry includes all State approved Eligible Training Providers and their approved programs and is stored/managed on </a:t>
            </a:r>
            <a:r>
              <a:rPr lang="en-US" sz="1900" b="0" i="0" dirty="0">
                <a:effectLst/>
                <a:hlinkClick r:id="rId2"/>
              </a:rPr>
              <a:t>www.OKJobMatch.com</a:t>
            </a:r>
            <a:endParaRPr lang="en-US" sz="1900" b="0" i="0" dirty="0">
              <a:effectLst/>
            </a:endParaRPr>
          </a:p>
          <a:p>
            <a:r>
              <a:rPr lang="en-US" sz="1900" b="0" i="0" dirty="0">
                <a:effectLst/>
              </a:rPr>
              <a:t>Career Coaches work directly with </a:t>
            </a:r>
            <a:r>
              <a:rPr lang="en-US" sz="1900" dirty="0"/>
              <a:t>participants</a:t>
            </a:r>
            <a:r>
              <a:rPr lang="en-US" sz="1900" b="0" i="0" dirty="0">
                <a:effectLst/>
              </a:rPr>
              <a:t> to help them </a:t>
            </a:r>
            <a:r>
              <a:rPr lang="en-US" sz="1900" dirty="0"/>
              <a:t>plan</a:t>
            </a:r>
            <a:r>
              <a:rPr lang="en-US" sz="1900" b="0" i="0" dirty="0">
                <a:effectLst/>
              </a:rPr>
              <a:t> and process their Individual Training Accounts using the </a:t>
            </a:r>
            <a:r>
              <a:rPr lang="en-US" sz="1900" dirty="0"/>
              <a:t>Registry as a resource</a:t>
            </a:r>
            <a:endParaRPr lang="en-US" sz="1900" b="0" i="0" dirty="0">
              <a:effectLst/>
            </a:endParaRPr>
          </a:p>
          <a:p>
            <a:r>
              <a:rPr lang="en-US" sz="1900" dirty="0"/>
              <a:t>WIOA requires </a:t>
            </a:r>
            <a:r>
              <a:rPr lang="en-US" sz="1900" u="sng" dirty="0"/>
              <a:t>informed customer choice </a:t>
            </a:r>
            <a:r>
              <a:rPr lang="en-US" sz="1900" dirty="0"/>
              <a:t>in the selection of a training program</a:t>
            </a:r>
          </a:p>
          <a:p>
            <a:r>
              <a:rPr lang="en-US" sz="1900" dirty="0"/>
              <a:t>Factors participants consider when choosing a provider include:</a:t>
            </a:r>
          </a:p>
          <a:p>
            <a:pPr lvl="1"/>
            <a:r>
              <a:rPr lang="en-US" sz="1900" i="1" dirty="0"/>
              <a:t>Length of the training program</a:t>
            </a:r>
          </a:p>
          <a:p>
            <a:pPr lvl="1"/>
            <a:r>
              <a:rPr lang="en-US" sz="1900" i="1" dirty="0"/>
              <a:t>Cost of the training program</a:t>
            </a:r>
          </a:p>
          <a:p>
            <a:pPr lvl="1"/>
            <a:r>
              <a:rPr lang="en-US" sz="1900" i="1" dirty="0"/>
              <a:t>Current skill level and ability to complete </a:t>
            </a:r>
          </a:p>
          <a:p>
            <a:pPr lvl="1"/>
            <a:r>
              <a:rPr lang="en-US" sz="1900" i="1" dirty="0"/>
              <a:t>Educational background</a:t>
            </a:r>
          </a:p>
          <a:p>
            <a:pPr lvl="1"/>
            <a:r>
              <a:rPr lang="en-US" sz="1900" i="1" dirty="0"/>
              <a:t>Class schedules</a:t>
            </a:r>
          </a:p>
          <a:p>
            <a:pPr lvl="1"/>
            <a:r>
              <a:rPr lang="en-US" sz="1900" i="1" dirty="0"/>
              <a:t>Transportation</a:t>
            </a:r>
          </a:p>
          <a:p>
            <a:pPr lvl="1"/>
            <a:r>
              <a:rPr lang="en-US" sz="1900" i="1" dirty="0"/>
              <a:t>Childcare</a:t>
            </a:r>
          </a:p>
          <a:p>
            <a:endParaRPr lang="en-US" sz="1800" dirty="0"/>
          </a:p>
        </p:txBody>
      </p:sp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D88AF5EA-6B44-535F-6835-F8AA168C7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15078" b="-1"/>
          <a:stretch/>
        </p:blipFill>
        <p:spPr bwMode="auto">
          <a:xfrm>
            <a:off x="9134771" y="2655395"/>
            <a:ext cx="3057229" cy="277737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88E470-ED92-BC32-5E82-D3FBEF3E2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r="22876"/>
          <a:stretch/>
        </p:blipFill>
        <p:spPr>
          <a:xfrm>
            <a:off x="7144073" y="0"/>
            <a:ext cx="3519312" cy="332957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9" name="Picture 8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ECC98A1-612B-3776-7DF3-3CF2931033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D84E-B7B4-0A8E-FA0E-9243951B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Check-In:</a:t>
            </a:r>
            <a:b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or Comments?</a:t>
            </a:r>
          </a:p>
        </p:txBody>
      </p:sp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7517EFC-F198-38EA-88E8-6C1F33FC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6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CB27-B364-B587-8171-D03F568F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8" y="146872"/>
            <a:ext cx="10905066" cy="871804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ETPR Approval Process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F79768DD-D09E-8AD0-2AC7-B9AB1A691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8486" y="1018676"/>
            <a:ext cx="5748038" cy="4488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State Approval: </a:t>
            </a:r>
          </a:p>
          <a:p>
            <a:pPr marL="0"/>
            <a:r>
              <a:rPr lang="en-US" sz="1600" dirty="0"/>
              <a:t>Applicants must submit all required information within 60 days from the data of initial application</a:t>
            </a:r>
          </a:p>
          <a:p>
            <a:pPr marL="0" indent="0">
              <a:buNone/>
            </a:pPr>
            <a:r>
              <a:rPr lang="en-US" sz="1600" b="1" dirty="0"/>
              <a:t>Local Area Approval (follows State approval):</a:t>
            </a:r>
          </a:p>
          <a:p>
            <a:r>
              <a:rPr lang="en-US" sz="1600" dirty="0"/>
              <a:t>Recommendation: Apply for a new program at least 60 days in advance</a:t>
            </a:r>
          </a:p>
          <a:p>
            <a:r>
              <a:rPr lang="en-US" sz="1600" dirty="0"/>
              <a:t>Local Area will re-approve/approve, deny, or remove programs within 30 days</a:t>
            </a:r>
          </a:p>
          <a:p>
            <a:r>
              <a:rPr lang="en-US" sz="1600" dirty="0"/>
              <a:t>Eligibility Expiration Notice emailed within 45 days – system generated and sent to the email of the Primary Contact listed in your institution’s OKJobMatch.com account</a:t>
            </a:r>
          </a:p>
          <a:p>
            <a:r>
              <a:rPr lang="en-US" sz="1600" dirty="0"/>
              <a:t>Failure to provide updated information within 30 days after the updated request may result in denial of continued eligibility</a:t>
            </a:r>
          </a:p>
          <a:p>
            <a:r>
              <a:rPr lang="en-US" sz="1600" dirty="0"/>
              <a:t>Initially, programs are approved for a 1-year period and then reviewed at 2-year intervals</a:t>
            </a:r>
          </a:p>
        </p:txBody>
      </p:sp>
      <p:pic>
        <p:nvPicPr>
          <p:cNvPr id="33" name="Content Placeholder 32" descr="Diagram&#10;&#10;Description automatically generated">
            <a:extLst>
              <a:ext uri="{FF2B5EF4-FFF2-40B4-BE49-F238E27FC236}">
                <a16:creationId xmlns:a16="http://schemas.microsoft.com/office/drawing/2014/main" id="{C0F2888E-3FAB-EEC3-49CA-28D20E557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4" y="1018676"/>
            <a:ext cx="5117587" cy="448821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97FB9F0-77F0-27D6-5D4A-8CBFCF083D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0058400" y="5760720"/>
            <a:ext cx="1926503" cy="871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6BB61F-ABE9-F8C6-5BC2-1AD1A9505981}"/>
              </a:ext>
            </a:extLst>
          </p:cNvPr>
          <p:cNvSpPr txBox="1"/>
          <p:nvPr/>
        </p:nvSpPr>
        <p:spPr>
          <a:xfrm flipH="1">
            <a:off x="3005938" y="5873456"/>
            <a:ext cx="5985095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Local Area ETPR Administrator is available to answer questions and advise through the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9295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10893</TotalTime>
  <Words>1401</Words>
  <Application>Microsoft Office PowerPoint</Application>
  <PresentationFormat>Widescreen</PresentationFormat>
  <Paragraphs>206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Eligible Training Provider  Orientation</vt:lpstr>
      <vt:lpstr>Agenda</vt:lpstr>
      <vt:lpstr>Workforce Innovation and Opportunity Act (WIOA) </vt:lpstr>
      <vt:lpstr>Oklahoma Workforce System</vt:lpstr>
      <vt:lpstr>PowerPoint Presentation</vt:lpstr>
      <vt:lpstr>Center Services</vt:lpstr>
      <vt:lpstr>ITA and the ETP Registry</vt:lpstr>
      <vt:lpstr>Check-In: Questions or Comments?</vt:lpstr>
      <vt:lpstr>ETPR Approval Process</vt:lpstr>
      <vt:lpstr>Five Types of Eligible Training Providers</vt:lpstr>
      <vt:lpstr>Managing Programs in OKJobMatch.com</vt:lpstr>
      <vt:lpstr>Recognized Postsecondary Credential</vt:lpstr>
      <vt:lpstr>Program Information</vt:lpstr>
      <vt:lpstr>Performance Data</vt:lpstr>
      <vt:lpstr>Performance Data (cont.)</vt:lpstr>
      <vt:lpstr>Program Performance - Wage Data Collection</vt:lpstr>
      <vt:lpstr>On-Line Resources</vt:lpstr>
      <vt:lpstr>Check-In: Questions or Comments?</vt:lpstr>
      <vt:lpstr>Next Steps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Van De Wege</dc:creator>
  <cp:lastModifiedBy>Julie Van De Wege</cp:lastModifiedBy>
  <cp:revision>6</cp:revision>
  <dcterms:created xsi:type="dcterms:W3CDTF">2022-05-11T13:45:06Z</dcterms:created>
  <dcterms:modified xsi:type="dcterms:W3CDTF">2022-07-28T20:53:02Z</dcterms:modified>
</cp:coreProperties>
</file>